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1" r:id="rId6"/>
  </p:sldMasterIdLst>
  <p:notesMasterIdLst>
    <p:notesMasterId r:id="rId86"/>
  </p:notesMasterIdLst>
  <p:handoutMasterIdLst>
    <p:handoutMasterId r:id="rId87"/>
  </p:handoutMasterIdLst>
  <p:sldIdLst>
    <p:sldId id="868" r:id="rId7"/>
    <p:sldId id="858" r:id="rId8"/>
    <p:sldId id="875" r:id="rId9"/>
    <p:sldId id="859" r:id="rId10"/>
    <p:sldId id="876" r:id="rId11"/>
    <p:sldId id="869" r:id="rId12"/>
    <p:sldId id="877" r:id="rId13"/>
    <p:sldId id="840" r:id="rId14"/>
    <p:sldId id="874" r:id="rId15"/>
    <p:sldId id="274" r:id="rId16"/>
    <p:sldId id="757" r:id="rId17"/>
    <p:sldId id="884" r:id="rId18"/>
    <p:sldId id="872" r:id="rId19"/>
    <p:sldId id="881" r:id="rId20"/>
    <p:sldId id="772" r:id="rId21"/>
    <p:sldId id="838" r:id="rId22"/>
    <p:sldId id="839" r:id="rId23"/>
    <p:sldId id="834" r:id="rId24"/>
    <p:sldId id="861" r:id="rId25"/>
    <p:sldId id="890" r:id="rId26"/>
    <p:sldId id="891" r:id="rId27"/>
    <p:sldId id="892" r:id="rId28"/>
    <p:sldId id="893" r:id="rId29"/>
    <p:sldId id="894" r:id="rId30"/>
    <p:sldId id="895" r:id="rId31"/>
    <p:sldId id="885" r:id="rId32"/>
    <p:sldId id="896" r:id="rId33"/>
    <p:sldId id="897" r:id="rId34"/>
    <p:sldId id="898" r:id="rId35"/>
    <p:sldId id="899" r:id="rId36"/>
    <p:sldId id="900" r:id="rId37"/>
    <p:sldId id="901" r:id="rId38"/>
    <p:sldId id="902" r:id="rId39"/>
    <p:sldId id="903" r:id="rId40"/>
    <p:sldId id="904" r:id="rId41"/>
    <p:sldId id="905" r:id="rId42"/>
    <p:sldId id="906" r:id="rId43"/>
    <p:sldId id="907" r:id="rId44"/>
    <p:sldId id="908" r:id="rId45"/>
    <p:sldId id="909" r:id="rId46"/>
    <p:sldId id="910" r:id="rId47"/>
    <p:sldId id="911" r:id="rId48"/>
    <p:sldId id="912" r:id="rId49"/>
    <p:sldId id="913" r:id="rId50"/>
    <p:sldId id="886" r:id="rId51"/>
    <p:sldId id="887" r:id="rId52"/>
    <p:sldId id="888" r:id="rId53"/>
    <p:sldId id="889" r:id="rId54"/>
    <p:sldId id="914" r:id="rId55"/>
    <p:sldId id="915" r:id="rId56"/>
    <p:sldId id="916" r:id="rId57"/>
    <p:sldId id="917" r:id="rId58"/>
    <p:sldId id="918" r:id="rId59"/>
    <p:sldId id="919" r:id="rId60"/>
    <p:sldId id="920" r:id="rId61"/>
    <p:sldId id="921" r:id="rId62"/>
    <p:sldId id="922" r:id="rId63"/>
    <p:sldId id="923" r:id="rId64"/>
    <p:sldId id="924" r:id="rId65"/>
    <p:sldId id="925" r:id="rId66"/>
    <p:sldId id="926" r:id="rId67"/>
    <p:sldId id="927" r:id="rId68"/>
    <p:sldId id="928" r:id="rId69"/>
    <p:sldId id="929" r:id="rId70"/>
    <p:sldId id="930" r:id="rId71"/>
    <p:sldId id="931" r:id="rId72"/>
    <p:sldId id="932" r:id="rId73"/>
    <p:sldId id="933" r:id="rId74"/>
    <p:sldId id="934" r:id="rId75"/>
    <p:sldId id="935" r:id="rId76"/>
    <p:sldId id="936" r:id="rId77"/>
    <p:sldId id="937" r:id="rId78"/>
    <p:sldId id="938" r:id="rId79"/>
    <p:sldId id="939" r:id="rId80"/>
    <p:sldId id="940" r:id="rId81"/>
    <p:sldId id="941" r:id="rId82"/>
    <p:sldId id="942" r:id="rId83"/>
    <p:sldId id="943" r:id="rId84"/>
    <p:sldId id="944" r:id="rId85"/>
  </p:sldIdLst>
  <p:sldSz cx="9144000" cy="6858000" type="screen4x3"/>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49" userDrawn="1">
          <p15:clr>
            <a:srgbClr val="A4A3A4"/>
          </p15:clr>
        </p15:guide>
        <p15:guide id="2" pos="216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hew Rigby" initials="MR"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3801D"/>
    <a:srgbClr val="74B812"/>
    <a:srgbClr val="6D6D6D"/>
    <a:srgbClr val="FF66FF"/>
    <a:srgbClr val="66FFCC"/>
    <a:srgbClr val="FBE30B"/>
    <a:srgbClr val="02C267"/>
    <a:srgbClr val="C63A76"/>
    <a:srgbClr val="F242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Estilo claro 3 - Énfasi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Estilo claro 1 - Énfasi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Énfasis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07" autoAdjust="0"/>
    <p:restoredTop sz="96357" autoAdjust="0"/>
  </p:normalViewPr>
  <p:slideViewPr>
    <p:cSldViewPr snapToGrid="0">
      <p:cViewPr varScale="1">
        <p:scale>
          <a:sx n="69" d="100"/>
          <a:sy n="69" d="100"/>
        </p:scale>
        <p:origin x="162" y="6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53" d="100"/>
          <a:sy n="53" d="100"/>
        </p:scale>
        <p:origin x="-2820" y="-90"/>
      </p:cViewPr>
      <p:guideLst>
        <p:guide orient="horz" pos="3149"/>
        <p:guide pos="2163"/>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768EE9-9465-45CD-A9A0-E4038E6C237A}"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BE6451A5-1789-420C-A6D3-D7398F3403EC}">
      <dgm:prSet/>
      <dgm:spPr/>
      <dgm:t>
        <a:bodyPr/>
        <a:lstStyle/>
        <a:p>
          <a:r>
            <a:rPr lang="en-AU" b="1" dirty="0"/>
            <a:t>The ecosystem goal is to </a:t>
          </a:r>
          <a:r>
            <a:rPr lang="en-AU" b="1" i="1" dirty="0"/>
            <a:t>create ‘permanent’ mutually beneficial partnerships</a:t>
          </a:r>
          <a:r>
            <a:rPr lang="en-AU" b="1" dirty="0"/>
            <a:t>, which </a:t>
          </a:r>
          <a:r>
            <a:rPr lang="en-AU" b="1" i="1" dirty="0"/>
            <a:t>improves the delivery of health and social care</a:t>
          </a:r>
          <a:r>
            <a:rPr lang="en-AU" b="1" dirty="0"/>
            <a:t>, at the same time as providing economic benefits.</a:t>
          </a:r>
          <a:endParaRPr lang="en-US" b="1" dirty="0"/>
        </a:p>
      </dgm:t>
    </dgm:pt>
    <dgm:pt modelId="{2ACE62E3-C483-49AD-BD87-FD1D3A0FF4B1}" type="parTrans" cxnId="{A7ED56AD-89B3-4B43-933D-83885AAEBF9A}">
      <dgm:prSet/>
      <dgm:spPr/>
      <dgm:t>
        <a:bodyPr/>
        <a:lstStyle/>
        <a:p>
          <a:endParaRPr lang="en-US" b="1"/>
        </a:p>
      </dgm:t>
    </dgm:pt>
    <dgm:pt modelId="{17EE07DD-D09F-4AC2-97C3-467AAED95520}" type="sibTrans" cxnId="{A7ED56AD-89B3-4B43-933D-83885AAEBF9A}">
      <dgm:prSet/>
      <dgm:spPr/>
      <dgm:t>
        <a:bodyPr/>
        <a:lstStyle/>
        <a:p>
          <a:endParaRPr lang="en-US" b="1"/>
        </a:p>
      </dgm:t>
    </dgm:pt>
    <dgm:pt modelId="{FC048C40-04EF-4D2B-8A71-C0B923C9DFF9}">
      <dgm:prSet/>
      <dgm:spPr/>
      <dgm:t>
        <a:bodyPr/>
        <a:lstStyle/>
        <a:p>
          <a:r>
            <a:rPr lang="en-AU" b="1" dirty="0"/>
            <a:t>An Ecosystem brings </a:t>
          </a:r>
          <a:r>
            <a:rPr lang="en-AU" b="1" i="1" dirty="0"/>
            <a:t>together a community of multi-sector stakeholders</a:t>
          </a:r>
          <a:r>
            <a:rPr lang="en-AU" b="1" dirty="0"/>
            <a:t>, interested in working, learning and exploring </a:t>
          </a:r>
          <a:r>
            <a:rPr lang="en-AU" b="1" i="1" dirty="0"/>
            <a:t>solutions to challenges facing your region</a:t>
          </a:r>
          <a:r>
            <a:rPr lang="en-AU" b="1" dirty="0"/>
            <a:t>. </a:t>
          </a:r>
          <a:endParaRPr lang="en-US" b="1" dirty="0"/>
        </a:p>
      </dgm:t>
    </dgm:pt>
    <dgm:pt modelId="{9E00F8F8-0A5E-4C54-8167-E1EE49010914}" type="parTrans" cxnId="{0AD0B1D3-3EBF-48B9-9AAC-C8B3C79DC7B3}">
      <dgm:prSet/>
      <dgm:spPr/>
      <dgm:t>
        <a:bodyPr/>
        <a:lstStyle/>
        <a:p>
          <a:endParaRPr lang="en-US" b="1"/>
        </a:p>
      </dgm:t>
    </dgm:pt>
    <dgm:pt modelId="{29A47BC8-A250-4F6C-9152-568AC26567C8}" type="sibTrans" cxnId="{0AD0B1D3-3EBF-48B9-9AAC-C8B3C79DC7B3}">
      <dgm:prSet/>
      <dgm:spPr/>
      <dgm:t>
        <a:bodyPr/>
        <a:lstStyle/>
        <a:p>
          <a:endParaRPr lang="en-US" b="1"/>
        </a:p>
      </dgm:t>
    </dgm:pt>
    <dgm:pt modelId="{90B31BD3-8C8B-425A-8F11-F9CAF4E95E0C}">
      <dgm:prSet/>
      <dgm:spPr/>
      <dgm:t>
        <a:bodyPr/>
        <a:lstStyle/>
        <a:p>
          <a:r>
            <a:rPr lang="en-AU" b="1" dirty="0"/>
            <a:t>The </a:t>
          </a:r>
          <a:r>
            <a:rPr lang="en-AU" b="1" i="1" dirty="0"/>
            <a:t>main benefit of working together in an Ecosystem is the multiplier effect </a:t>
          </a:r>
          <a:r>
            <a:rPr lang="en-AU" b="1" dirty="0"/>
            <a:t>and of collaborating in an International Network of Ecosystems.</a:t>
          </a:r>
          <a:endParaRPr lang="en-US" b="1" dirty="0"/>
        </a:p>
      </dgm:t>
    </dgm:pt>
    <dgm:pt modelId="{51E53B6E-E67B-4C51-8C4C-EF95CBC12B93}" type="parTrans" cxnId="{9CA86EF4-E342-492F-969A-6F43D9610431}">
      <dgm:prSet/>
      <dgm:spPr/>
      <dgm:t>
        <a:bodyPr/>
        <a:lstStyle/>
        <a:p>
          <a:endParaRPr lang="en-US" b="1"/>
        </a:p>
      </dgm:t>
    </dgm:pt>
    <dgm:pt modelId="{CC2A66D8-1ED5-4275-8236-265CBD7B0E8A}" type="sibTrans" cxnId="{9CA86EF4-E342-492F-969A-6F43D9610431}">
      <dgm:prSet/>
      <dgm:spPr/>
      <dgm:t>
        <a:bodyPr/>
        <a:lstStyle/>
        <a:p>
          <a:endParaRPr lang="en-US" b="1"/>
        </a:p>
      </dgm:t>
    </dgm:pt>
    <dgm:pt modelId="{7BD26FA1-48D7-4F18-B0D4-84ED18ED5121}" type="pres">
      <dgm:prSet presAssocID="{56768EE9-9465-45CD-A9A0-E4038E6C237A}" presName="Name0" presStyleCnt="0">
        <dgm:presLayoutVars>
          <dgm:dir/>
          <dgm:animLvl val="lvl"/>
          <dgm:resizeHandles val="exact"/>
        </dgm:presLayoutVars>
      </dgm:prSet>
      <dgm:spPr/>
      <dgm:t>
        <a:bodyPr/>
        <a:lstStyle/>
        <a:p>
          <a:endParaRPr lang="en-US"/>
        </a:p>
      </dgm:t>
    </dgm:pt>
    <dgm:pt modelId="{61EFDD17-AA94-4AD4-9E68-6F086AABE660}" type="pres">
      <dgm:prSet presAssocID="{90B31BD3-8C8B-425A-8F11-F9CAF4E95E0C}" presName="boxAndChildren" presStyleCnt="0"/>
      <dgm:spPr/>
    </dgm:pt>
    <dgm:pt modelId="{DCF6EDC7-63C4-43BB-8230-EC2D7C385800}" type="pres">
      <dgm:prSet presAssocID="{90B31BD3-8C8B-425A-8F11-F9CAF4E95E0C}" presName="parentTextBox" presStyleLbl="node1" presStyleIdx="0" presStyleCnt="3"/>
      <dgm:spPr/>
      <dgm:t>
        <a:bodyPr/>
        <a:lstStyle/>
        <a:p>
          <a:endParaRPr lang="en-US"/>
        </a:p>
      </dgm:t>
    </dgm:pt>
    <dgm:pt modelId="{42D04D10-1403-4BA2-97C6-0E4D19034808}" type="pres">
      <dgm:prSet presAssocID="{29A47BC8-A250-4F6C-9152-568AC26567C8}" presName="sp" presStyleCnt="0"/>
      <dgm:spPr/>
    </dgm:pt>
    <dgm:pt modelId="{493F46E3-8FED-417A-9F8E-6DAAC93CD1F5}" type="pres">
      <dgm:prSet presAssocID="{FC048C40-04EF-4D2B-8A71-C0B923C9DFF9}" presName="arrowAndChildren" presStyleCnt="0"/>
      <dgm:spPr/>
    </dgm:pt>
    <dgm:pt modelId="{FCD581E0-CAE6-4792-B608-979868AE31D2}" type="pres">
      <dgm:prSet presAssocID="{FC048C40-04EF-4D2B-8A71-C0B923C9DFF9}" presName="parentTextArrow" presStyleLbl="node1" presStyleIdx="1" presStyleCnt="3"/>
      <dgm:spPr/>
      <dgm:t>
        <a:bodyPr/>
        <a:lstStyle/>
        <a:p>
          <a:endParaRPr lang="en-US"/>
        </a:p>
      </dgm:t>
    </dgm:pt>
    <dgm:pt modelId="{715491D8-675C-49A9-9FC8-55D3555BC2BC}" type="pres">
      <dgm:prSet presAssocID="{17EE07DD-D09F-4AC2-97C3-467AAED95520}" presName="sp" presStyleCnt="0"/>
      <dgm:spPr/>
    </dgm:pt>
    <dgm:pt modelId="{55D6C002-EF64-40E3-AA9C-C6E7E4B9C1E9}" type="pres">
      <dgm:prSet presAssocID="{BE6451A5-1789-420C-A6D3-D7398F3403EC}" presName="arrowAndChildren" presStyleCnt="0"/>
      <dgm:spPr/>
    </dgm:pt>
    <dgm:pt modelId="{AB0FCDF9-736F-499E-A983-CDD8BA937DC1}" type="pres">
      <dgm:prSet presAssocID="{BE6451A5-1789-420C-A6D3-D7398F3403EC}" presName="parentTextArrow" presStyleLbl="node1" presStyleIdx="2" presStyleCnt="3"/>
      <dgm:spPr/>
      <dgm:t>
        <a:bodyPr/>
        <a:lstStyle/>
        <a:p>
          <a:endParaRPr lang="en-US"/>
        </a:p>
      </dgm:t>
    </dgm:pt>
  </dgm:ptLst>
  <dgm:cxnLst>
    <dgm:cxn modelId="{D047F658-18F9-45D5-8525-7756D1C5D7C4}" type="presOf" srcId="{90B31BD3-8C8B-425A-8F11-F9CAF4E95E0C}" destId="{DCF6EDC7-63C4-43BB-8230-EC2D7C385800}" srcOrd="0" destOrd="0" presId="urn:microsoft.com/office/officeart/2005/8/layout/process4"/>
    <dgm:cxn modelId="{A0BD0746-4215-45AE-9B73-5CEC8A602B7F}" type="presOf" srcId="{56768EE9-9465-45CD-A9A0-E4038E6C237A}" destId="{7BD26FA1-48D7-4F18-B0D4-84ED18ED5121}" srcOrd="0" destOrd="0" presId="urn:microsoft.com/office/officeart/2005/8/layout/process4"/>
    <dgm:cxn modelId="{B8120142-1B5C-40C3-840F-FEF2C8B9D11A}" type="presOf" srcId="{FC048C40-04EF-4D2B-8A71-C0B923C9DFF9}" destId="{FCD581E0-CAE6-4792-B608-979868AE31D2}" srcOrd="0" destOrd="0" presId="urn:microsoft.com/office/officeart/2005/8/layout/process4"/>
    <dgm:cxn modelId="{A7ED56AD-89B3-4B43-933D-83885AAEBF9A}" srcId="{56768EE9-9465-45CD-A9A0-E4038E6C237A}" destId="{BE6451A5-1789-420C-A6D3-D7398F3403EC}" srcOrd="0" destOrd="0" parTransId="{2ACE62E3-C483-49AD-BD87-FD1D3A0FF4B1}" sibTransId="{17EE07DD-D09F-4AC2-97C3-467AAED95520}"/>
    <dgm:cxn modelId="{4A73FDB6-3D17-4DC8-83BA-A0665788AA75}" type="presOf" srcId="{BE6451A5-1789-420C-A6D3-D7398F3403EC}" destId="{AB0FCDF9-736F-499E-A983-CDD8BA937DC1}" srcOrd="0" destOrd="0" presId="urn:microsoft.com/office/officeart/2005/8/layout/process4"/>
    <dgm:cxn modelId="{9CA86EF4-E342-492F-969A-6F43D9610431}" srcId="{56768EE9-9465-45CD-A9A0-E4038E6C237A}" destId="{90B31BD3-8C8B-425A-8F11-F9CAF4E95E0C}" srcOrd="2" destOrd="0" parTransId="{51E53B6E-E67B-4C51-8C4C-EF95CBC12B93}" sibTransId="{CC2A66D8-1ED5-4275-8236-265CBD7B0E8A}"/>
    <dgm:cxn modelId="{0AD0B1D3-3EBF-48B9-9AAC-C8B3C79DC7B3}" srcId="{56768EE9-9465-45CD-A9A0-E4038E6C237A}" destId="{FC048C40-04EF-4D2B-8A71-C0B923C9DFF9}" srcOrd="1" destOrd="0" parTransId="{9E00F8F8-0A5E-4C54-8167-E1EE49010914}" sibTransId="{29A47BC8-A250-4F6C-9152-568AC26567C8}"/>
    <dgm:cxn modelId="{DD7578B6-2227-4DC6-8734-F6CD338F388A}" type="presParOf" srcId="{7BD26FA1-48D7-4F18-B0D4-84ED18ED5121}" destId="{61EFDD17-AA94-4AD4-9E68-6F086AABE660}" srcOrd="0" destOrd="0" presId="urn:microsoft.com/office/officeart/2005/8/layout/process4"/>
    <dgm:cxn modelId="{9CAB2403-EBD2-45E5-B5B1-33C934715456}" type="presParOf" srcId="{61EFDD17-AA94-4AD4-9E68-6F086AABE660}" destId="{DCF6EDC7-63C4-43BB-8230-EC2D7C385800}" srcOrd="0" destOrd="0" presId="urn:microsoft.com/office/officeart/2005/8/layout/process4"/>
    <dgm:cxn modelId="{82AD7716-7511-4900-B78A-C696EE507628}" type="presParOf" srcId="{7BD26FA1-48D7-4F18-B0D4-84ED18ED5121}" destId="{42D04D10-1403-4BA2-97C6-0E4D19034808}" srcOrd="1" destOrd="0" presId="urn:microsoft.com/office/officeart/2005/8/layout/process4"/>
    <dgm:cxn modelId="{014180E8-569D-41D0-AA7A-F2644D0CF695}" type="presParOf" srcId="{7BD26FA1-48D7-4F18-B0D4-84ED18ED5121}" destId="{493F46E3-8FED-417A-9F8E-6DAAC93CD1F5}" srcOrd="2" destOrd="0" presId="urn:microsoft.com/office/officeart/2005/8/layout/process4"/>
    <dgm:cxn modelId="{207FFE65-A94A-4A98-B8AB-E7C5ABD3B8B6}" type="presParOf" srcId="{493F46E3-8FED-417A-9F8E-6DAAC93CD1F5}" destId="{FCD581E0-CAE6-4792-B608-979868AE31D2}" srcOrd="0" destOrd="0" presId="urn:microsoft.com/office/officeart/2005/8/layout/process4"/>
    <dgm:cxn modelId="{2CA7C53B-00B3-4140-8ED3-B04D90EE3F17}" type="presParOf" srcId="{7BD26FA1-48D7-4F18-B0D4-84ED18ED5121}" destId="{715491D8-675C-49A9-9FC8-55D3555BC2BC}" srcOrd="3" destOrd="0" presId="urn:microsoft.com/office/officeart/2005/8/layout/process4"/>
    <dgm:cxn modelId="{BD16D56E-06C7-4AF4-B650-9EBE948054A8}" type="presParOf" srcId="{7BD26FA1-48D7-4F18-B0D4-84ED18ED5121}" destId="{55D6C002-EF64-40E3-AA9C-C6E7E4B9C1E9}" srcOrd="4" destOrd="0" presId="urn:microsoft.com/office/officeart/2005/8/layout/process4"/>
    <dgm:cxn modelId="{A34EF86E-FAAE-48E0-8021-4D2DAFD53549}" type="presParOf" srcId="{55D6C002-EF64-40E3-AA9C-C6E7E4B9C1E9}" destId="{AB0FCDF9-736F-499E-A983-CDD8BA937DC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065838-3125-4231-A39B-BF6A95B03FE5}" type="doc">
      <dgm:prSet loTypeId="urn:microsoft.com/office/officeart/2005/8/layout/bProcess3" loCatId="process" qsTypeId="urn:microsoft.com/office/officeart/2005/8/quickstyle/3d1" qsCatId="3D" csTypeId="urn:microsoft.com/office/officeart/2005/8/colors/colorful1" csCatId="colorful" phldr="1"/>
      <dgm:spPr/>
      <dgm:t>
        <a:bodyPr/>
        <a:lstStyle/>
        <a:p>
          <a:endParaRPr lang="en-US"/>
        </a:p>
      </dgm:t>
    </dgm:pt>
    <dgm:pt modelId="{05525774-035F-458A-9A27-08518FB2C62D}">
      <dgm:prSet custT="1"/>
      <dgm:spPr/>
      <dgm:t>
        <a:bodyPr/>
        <a:lstStyle/>
        <a:p>
          <a:pPr>
            <a:defRPr cap="all"/>
          </a:pPr>
          <a:r>
            <a:rPr lang="en-GB" sz="2000" b="1" dirty="0"/>
            <a:t>Networking </a:t>
          </a:r>
        </a:p>
      </dgm:t>
    </dgm:pt>
    <dgm:pt modelId="{EF6F0077-CABF-43C3-B454-CA5680F6A7A2}" type="parTrans" cxnId="{1DFE71C0-6459-4D9B-9B4F-BD8234054248}">
      <dgm:prSet/>
      <dgm:spPr/>
      <dgm:t>
        <a:bodyPr/>
        <a:lstStyle/>
        <a:p>
          <a:endParaRPr lang="en-US" sz="6600"/>
        </a:p>
      </dgm:t>
    </dgm:pt>
    <dgm:pt modelId="{598CB7A7-16CD-429E-9D4C-4C3BFB806A6D}" type="sibTrans" cxnId="{1DFE71C0-6459-4D9B-9B4F-BD8234054248}">
      <dgm:prSet custT="1"/>
      <dgm:spPr/>
      <dgm:t>
        <a:bodyPr/>
        <a:lstStyle/>
        <a:p>
          <a:endParaRPr lang="en-US" sz="6600"/>
        </a:p>
      </dgm:t>
    </dgm:pt>
    <dgm:pt modelId="{F893E8C3-2153-49B0-8998-CC8EBF928B82}">
      <dgm:prSet custT="1"/>
      <dgm:spPr>
        <a:solidFill>
          <a:srgbClr val="E3801D"/>
        </a:solidFill>
      </dgm:spPr>
      <dgm:t>
        <a:bodyPr/>
        <a:lstStyle/>
        <a:p>
          <a:pPr>
            <a:defRPr cap="all"/>
          </a:pPr>
          <a:r>
            <a:rPr lang="en-GB" sz="2000" b="1" dirty="0"/>
            <a:t>Learning </a:t>
          </a:r>
        </a:p>
      </dgm:t>
    </dgm:pt>
    <dgm:pt modelId="{8FAB3D2C-BAB3-48C8-A92E-FF692F86B26C}" type="parTrans" cxnId="{16D7E3E2-CA3D-40DB-9405-C61BD41F697D}">
      <dgm:prSet/>
      <dgm:spPr/>
      <dgm:t>
        <a:bodyPr/>
        <a:lstStyle/>
        <a:p>
          <a:endParaRPr lang="en-US" sz="6600"/>
        </a:p>
      </dgm:t>
    </dgm:pt>
    <dgm:pt modelId="{B9614024-097B-4538-9B01-8E1091643E66}" type="sibTrans" cxnId="{16D7E3E2-CA3D-40DB-9405-C61BD41F697D}">
      <dgm:prSet custT="1"/>
      <dgm:spPr/>
      <dgm:t>
        <a:bodyPr/>
        <a:lstStyle/>
        <a:p>
          <a:endParaRPr lang="en-US" sz="6600"/>
        </a:p>
      </dgm:t>
    </dgm:pt>
    <dgm:pt modelId="{A91F72AB-3ED6-4243-B9C1-C51547093737}">
      <dgm:prSet custT="1"/>
      <dgm:spPr>
        <a:solidFill>
          <a:srgbClr val="00B0F0"/>
        </a:solidFill>
      </dgm:spPr>
      <dgm:t>
        <a:bodyPr/>
        <a:lstStyle/>
        <a:p>
          <a:pPr>
            <a:defRPr cap="all"/>
          </a:pPr>
          <a:r>
            <a:rPr lang="en-GB" sz="2000" b="1" dirty="0"/>
            <a:t>Collaborating </a:t>
          </a:r>
        </a:p>
      </dgm:t>
    </dgm:pt>
    <dgm:pt modelId="{49C2CDC8-2912-4948-92E0-ED68D38792CB}" type="parTrans" cxnId="{294CDC2D-9BD1-485D-8180-314231554F66}">
      <dgm:prSet/>
      <dgm:spPr/>
      <dgm:t>
        <a:bodyPr/>
        <a:lstStyle/>
        <a:p>
          <a:endParaRPr lang="en-US" sz="6600"/>
        </a:p>
      </dgm:t>
    </dgm:pt>
    <dgm:pt modelId="{73F3A2DC-FB6B-41AF-97B0-BD22C78D5719}" type="sibTrans" cxnId="{294CDC2D-9BD1-485D-8180-314231554F66}">
      <dgm:prSet custT="1"/>
      <dgm:spPr/>
      <dgm:t>
        <a:bodyPr/>
        <a:lstStyle/>
        <a:p>
          <a:endParaRPr lang="en-US" sz="6600"/>
        </a:p>
      </dgm:t>
    </dgm:pt>
    <dgm:pt modelId="{CD0B182B-B882-4281-8EA4-BADA5F504D09}">
      <dgm:prSet custT="1"/>
      <dgm:spPr/>
      <dgm:t>
        <a:bodyPr/>
        <a:lstStyle/>
        <a:p>
          <a:pPr>
            <a:defRPr cap="all"/>
          </a:pPr>
          <a:r>
            <a:rPr lang="en-GB" sz="2000" b="1"/>
            <a:t>Showcasing </a:t>
          </a:r>
        </a:p>
      </dgm:t>
    </dgm:pt>
    <dgm:pt modelId="{1BD7E108-079F-45B7-A2A0-C7BD71EF4A63}" type="parTrans" cxnId="{4C1C4092-C1E9-482F-8A35-27961661E7F5}">
      <dgm:prSet/>
      <dgm:spPr/>
      <dgm:t>
        <a:bodyPr/>
        <a:lstStyle/>
        <a:p>
          <a:endParaRPr lang="en-US" sz="6600"/>
        </a:p>
      </dgm:t>
    </dgm:pt>
    <dgm:pt modelId="{E99D2BC9-70F6-47B8-B62D-87FBF42680F6}" type="sibTrans" cxnId="{4C1C4092-C1E9-482F-8A35-27961661E7F5}">
      <dgm:prSet custT="1"/>
      <dgm:spPr/>
      <dgm:t>
        <a:bodyPr/>
        <a:lstStyle/>
        <a:p>
          <a:endParaRPr lang="en-US" sz="6600"/>
        </a:p>
      </dgm:t>
    </dgm:pt>
    <dgm:pt modelId="{17D83FB1-96FE-4A36-B47A-D6A55EFEC0F6}">
      <dgm:prSet custT="1"/>
      <dgm:spPr/>
      <dgm:t>
        <a:bodyPr/>
        <a:lstStyle/>
        <a:p>
          <a:pPr>
            <a:defRPr cap="all"/>
          </a:pPr>
          <a:r>
            <a:rPr lang="en-GB" sz="2000" b="1" dirty="0" err="1"/>
            <a:t>DoING</a:t>
          </a:r>
          <a:endParaRPr lang="en-GB" sz="2000" b="1" dirty="0"/>
        </a:p>
        <a:p>
          <a:pPr>
            <a:defRPr cap="all"/>
          </a:pPr>
          <a:r>
            <a:rPr lang="en-GB" sz="2000" b="1" dirty="0"/>
            <a:t> business</a:t>
          </a:r>
          <a:endParaRPr lang="en-GB" sz="2000" dirty="0"/>
        </a:p>
      </dgm:t>
    </dgm:pt>
    <dgm:pt modelId="{9332A105-10CE-44F7-A854-0CA10053B4B8}" type="parTrans" cxnId="{DF54D373-FBDF-4CBE-85CC-D3B3D104BD2C}">
      <dgm:prSet/>
      <dgm:spPr/>
      <dgm:t>
        <a:bodyPr/>
        <a:lstStyle/>
        <a:p>
          <a:endParaRPr lang="en-US" sz="6600"/>
        </a:p>
      </dgm:t>
    </dgm:pt>
    <dgm:pt modelId="{AF33722B-EA74-45EE-8EF6-13BE4E293CBC}" type="sibTrans" cxnId="{DF54D373-FBDF-4CBE-85CC-D3B3D104BD2C}">
      <dgm:prSet custT="1"/>
      <dgm:spPr/>
      <dgm:t>
        <a:bodyPr/>
        <a:lstStyle/>
        <a:p>
          <a:endParaRPr lang="en-US" sz="6600"/>
        </a:p>
      </dgm:t>
    </dgm:pt>
    <dgm:pt modelId="{C4E86F8D-4210-4919-B1B6-14C030BF7F4A}">
      <dgm:prSet custT="1"/>
      <dgm:spPr/>
      <dgm:t>
        <a:bodyPr/>
        <a:lstStyle/>
        <a:p>
          <a:pPr>
            <a:defRPr cap="all"/>
          </a:pPr>
          <a:r>
            <a:rPr lang="en-GB" sz="2000" b="1" dirty="0"/>
            <a:t>Knowledge sharing</a:t>
          </a:r>
          <a:r>
            <a:rPr lang="en-GB" sz="2000" dirty="0"/>
            <a:t> </a:t>
          </a:r>
        </a:p>
      </dgm:t>
    </dgm:pt>
    <dgm:pt modelId="{6B4DC592-32DF-4C95-8AAD-8EDE3A903FFF}" type="parTrans" cxnId="{7921F6C8-059E-4A59-A5B3-DBB948A2E9F4}">
      <dgm:prSet/>
      <dgm:spPr/>
      <dgm:t>
        <a:bodyPr/>
        <a:lstStyle/>
        <a:p>
          <a:endParaRPr lang="en-GB" sz="6600"/>
        </a:p>
      </dgm:t>
    </dgm:pt>
    <dgm:pt modelId="{3E835BFC-9417-4353-9310-E773DDFD4C46}" type="sibTrans" cxnId="{7921F6C8-059E-4A59-A5B3-DBB948A2E9F4}">
      <dgm:prSet custT="1"/>
      <dgm:spPr/>
      <dgm:t>
        <a:bodyPr/>
        <a:lstStyle/>
        <a:p>
          <a:endParaRPr lang="en-US" sz="6600"/>
        </a:p>
      </dgm:t>
    </dgm:pt>
    <dgm:pt modelId="{61A7F862-4CC8-45AC-A8D1-E0A1DAACF21B}">
      <dgm:prSet custT="1"/>
      <dgm:spPr/>
      <dgm:t>
        <a:bodyPr/>
        <a:lstStyle/>
        <a:p>
          <a:pPr>
            <a:defRPr cap="all"/>
          </a:pPr>
          <a:r>
            <a:rPr lang="en-GB" sz="2000" b="1"/>
            <a:t>Funding</a:t>
          </a:r>
        </a:p>
      </dgm:t>
    </dgm:pt>
    <dgm:pt modelId="{72CE6E56-6B4C-4A58-8259-8C03DEC0234F}" type="parTrans" cxnId="{35F69A6C-30C1-4FA2-830A-E57404D5707B}">
      <dgm:prSet/>
      <dgm:spPr/>
      <dgm:t>
        <a:bodyPr/>
        <a:lstStyle/>
        <a:p>
          <a:endParaRPr lang="en-GB" sz="6600"/>
        </a:p>
      </dgm:t>
    </dgm:pt>
    <dgm:pt modelId="{56A2FA37-11A8-4883-BB30-F75F664C3596}" type="sibTrans" cxnId="{35F69A6C-30C1-4FA2-830A-E57404D5707B}">
      <dgm:prSet custT="1"/>
      <dgm:spPr/>
      <dgm:t>
        <a:bodyPr/>
        <a:lstStyle/>
        <a:p>
          <a:endParaRPr lang="en-US" sz="6600"/>
        </a:p>
      </dgm:t>
    </dgm:pt>
    <dgm:pt modelId="{1FF7F5EB-B725-4F96-A823-ED1708983A9C}">
      <dgm:prSet phldrT="[Text]" custT="1"/>
      <dgm:spPr>
        <a:solidFill>
          <a:srgbClr val="0000FF"/>
        </a:solidFill>
      </dgm:spPr>
      <dgm:t>
        <a:bodyPr/>
        <a:lstStyle/>
        <a:p>
          <a:pPr>
            <a:defRPr cap="all"/>
          </a:pPr>
          <a:r>
            <a:rPr lang="en-GB" sz="2000" b="1" dirty="0"/>
            <a:t>Global Reach</a:t>
          </a:r>
        </a:p>
      </dgm:t>
    </dgm:pt>
    <dgm:pt modelId="{7D034143-38B7-42A3-8CCC-A4FDBC57DB86}" type="parTrans" cxnId="{BAC7D3C4-6FC3-46F4-A125-10D32148F197}">
      <dgm:prSet/>
      <dgm:spPr/>
      <dgm:t>
        <a:bodyPr/>
        <a:lstStyle/>
        <a:p>
          <a:endParaRPr lang="en-GB" sz="6600"/>
        </a:p>
      </dgm:t>
    </dgm:pt>
    <dgm:pt modelId="{1841ABE2-92B7-495E-9DFF-53581B02978E}" type="sibTrans" cxnId="{BAC7D3C4-6FC3-46F4-A125-10D32148F197}">
      <dgm:prSet/>
      <dgm:spPr/>
      <dgm:t>
        <a:bodyPr/>
        <a:lstStyle/>
        <a:p>
          <a:endParaRPr lang="en-GB" sz="6600"/>
        </a:p>
      </dgm:t>
    </dgm:pt>
    <dgm:pt modelId="{95CA2D9D-0B5E-4EC4-88CA-C5DF37EAF433}">
      <dgm:prSet phldrT="[Text]" custT="1"/>
      <dgm:spPr>
        <a:solidFill>
          <a:srgbClr val="74B812"/>
        </a:solidFill>
      </dgm:spPr>
      <dgm:t>
        <a:bodyPr/>
        <a:lstStyle/>
        <a:p>
          <a:pPr>
            <a:defRPr cap="all"/>
          </a:pPr>
          <a:r>
            <a:rPr lang="en-GB" sz="2800" b="1" dirty="0"/>
            <a:t>Building</a:t>
          </a:r>
        </a:p>
        <a:p>
          <a:pPr>
            <a:defRPr cap="all"/>
          </a:pPr>
          <a:r>
            <a:rPr lang="en-GB" sz="2800" b="1" dirty="0"/>
            <a:t>Trust</a:t>
          </a:r>
        </a:p>
      </dgm:t>
    </dgm:pt>
    <dgm:pt modelId="{CCE7FA1B-594C-4ACE-BA86-F7CD9D2B81E9}" type="parTrans" cxnId="{B27A9C94-6F7D-40DF-BDB6-FBB46C9268AE}">
      <dgm:prSet/>
      <dgm:spPr/>
      <dgm:t>
        <a:bodyPr/>
        <a:lstStyle/>
        <a:p>
          <a:endParaRPr lang="en-GB"/>
        </a:p>
      </dgm:t>
    </dgm:pt>
    <dgm:pt modelId="{AAB39A94-9504-49AD-B637-F3AC15285BCF}" type="sibTrans" cxnId="{B27A9C94-6F7D-40DF-BDB6-FBB46C9268AE}">
      <dgm:prSet/>
      <dgm:spPr/>
      <dgm:t>
        <a:bodyPr/>
        <a:lstStyle/>
        <a:p>
          <a:endParaRPr lang="en-GB"/>
        </a:p>
      </dgm:t>
    </dgm:pt>
    <dgm:pt modelId="{B7D1735A-88E3-46D2-8470-CC2B260F218B}" type="pres">
      <dgm:prSet presAssocID="{9C065838-3125-4231-A39B-BF6A95B03FE5}" presName="Name0" presStyleCnt="0">
        <dgm:presLayoutVars>
          <dgm:dir/>
          <dgm:resizeHandles val="exact"/>
        </dgm:presLayoutVars>
      </dgm:prSet>
      <dgm:spPr/>
      <dgm:t>
        <a:bodyPr/>
        <a:lstStyle/>
        <a:p>
          <a:endParaRPr lang="en-US"/>
        </a:p>
      </dgm:t>
    </dgm:pt>
    <dgm:pt modelId="{F3469DC7-930C-4F8C-A037-311739ED858F}" type="pres">
      <dgm:prSet presAssocID="{05525774-035F-458A-9A27-08518FB2C62D}" presName="node" presStyleLbl="node1" presStyleIdx="0" presStyleCnt="9">
        <dgm:presLayoutVars>
          <dgm:bulletEnabled val="1"/>
        </dgm:presLayoutVars>
      </dgm:prSet>
      <dgm:spPr/>
      <dgm:t>
        <a:bodyPr/>
        <a:lstStyle/>
        <a:p>
          <a:endParaRPr lang="en-US"/>
        </a:p>
      </dgm:t>
    </dgm:pt>
    <dgm:pt modelId="{F82AA552-FEA8-4A61-9E39-DC7C417FCBD7}" type="pres">
      <dgm:prSet presAssocID="{598CB7A7-16CD-429E-9D4C-4C3BFB806A6D}" presName="sibTrans" presStyleLbl="sibTrans1D1" presStyleIdx="0" presStyleCnt="8"/>
      <dgm:spPr/>
      <dgm:t>
        <a:bodyPr/>
        <a:lstStyle/>
        <a:p>
          <a:endParaRPr lang="en-US"/>
        </a:p>
      </dgm:t>
    </dgm:pt>
    <dgm:pt modelId="{315650C1-312B-48B5-B26C-6AD12C01FE7C}" type="pres">
      <dgm:prSet presAssocID="{598CB7A7-16CD-429E-9D4C-4C3BFB806A6D}" presName="connectorText" presStyleLbl="sibTrans1D1" presStyleIdx="0" presStyleCnt="8"/>
      <dgm:spPr/>
      <dgm:t>
        <a:bodyPr/>
        <a:lstStyle/>
        <a:p>
          <a:endParaRPr lang="en-US"/>
        </a:p>
      </dgm:t>
    </dgm:pt>
    <dgm:pt modelId="{37111FE1-FFB6-492E-9E95-F91D7857933C}" type="pres">
      <dgm:prSet presAssocID="{F893E8C3-2153-49B0-8998-CC8EBF928B82}" presName="node" presStyleLbl="node1" presStyleIdx="1" presStyleCnt="9">
        <dgm:presLayoutVars>
          <dgm:bulletEnabled val="1"/>
        </dgm:presLayoutVars>
      </dgm:prSet>
      <dgm:spPr/>
      <dgm:t>
        <a:bodyPr/>
        <a:lstStyle/>
        <a:p>
          <a:endParaRPr lang="en-US"/>
        </a:p>
      </dgm:t>
    </dgm:pt>
    <dgm:pt modelId="{E383862F-5898-425B-A250-B7EC386566CE}" type="pres">
      <dgm:prSet presAssocID="{B9614024-097B-4538-9B01-8E1091643E66}" presName="sibTrans" presStyleLbl="sibTrans1D1" presStyleIdx="1" presStyleCnt="8"/>
      <dgm:spPr/>
      <dgm:t>
        <a:bodyPr/>
        <a:lstStyle/>
        <a:p>
          <a:endParaRPr lang="en-US"/>
        </a:p>
      </dgm:t>
    </dgm:pt>
    <dgm:pt modelId="{29F7B0BD-36DF-49A1-9DC6-528EC17072F4}" type="pres">
      <dgm:prSet presAssocID="{B9614024-097B-4538-9B01-8E1091643E66}" presName="connectorText" presStyleLbl="sibTrans1D1" presStyleIdx="1" presStyleCnt="8"/>
      <dgm:spPr/>
      <dgm:t>
        <a:bodyPr/>
        <a:lstStyle/>
        <a:p>
          <a:endParaRPr lang="en-US"/>
        </a:p>
      </dgm:t>
    </dgm:pt>
    <dgm:pt modelId="{956AC7BA-8B5B-43A2-B927-3BE4DC2C8DBE}" type="pres">
      <dgm:prSet presAssocID="{A91F72AB-3ED6-4243-B9C1-C51547093737}" presName="node" presStyleLbl="node1" presStyleIdx="2" presStyleCnt="9">
        <dgm:presLayoutVars>
          <dgm:bulletEnabled val="1"/>
        </dgm:presLayoutVars>
      </dgm:prSet>
      <dgm:spPr/>
      <dgm:t>
        <a:bodyPr/>
        <a:lstStyle/>
        <a:p>
          <a:endParaRPr lang="en-US"/>
        </a:p>
      </dgm:t>
    </dgm:pt>
    <dgm:pt modelId="{EEA2CF54-9691-4FF9-A75A-386C68AFAFB3}" type="pres">
      <dgm:prSet presAssocID="{73F3A2DC-FB6B-41AF-97B0-BD22C78D5719}" presName="sibTrans" presStyleLbl="sibTrans1D1" presStyleIdx="2" presStyleCnt="8"/>
      <dgm:spPr/>
      <dgm:t>
        <a:bodyPr/>
        <a:lstStyle/>
        <a:p>
          <a:endParaRPr lang="en-US"/>
        </a:p>
      </dgm:t>
    </dgm:pt>
    <dgm:pt modelId="{0D97795D-28F3-4F54-9DC9-3E0A06920A70}" type="pres">
      <dgm:prSet presAssocID="{73F3A2DC-FB6B-41AF-97B0-BD22C78D5719}" presName="connectorText" presStyleLbl="sibTrans1D1" presStyleIdx="2" presStyleCnt="8"/>
      <dgm:spPr/>
      <dgm:t>
        <a:bodyPr/>
        <a:lstStyle/>
        <a:p>
          <a:endParaRPr lang="en-US"/>
        </a:p>
      </dgm:t>
    </dgm:pt>
    <dgm:pt modelId="{95721B81-89D5-4A4E-8AD8-1ADB1A09D218}" type="pres">
      <dgm:prSet presAssocID="{CD0B182B-B882-4281-8EA4-BADA5F504D09}" presName="node" presStyleLbl="node1" presStyleIdx="3" presStyleCnt="9">
        <dgm:presLayoutVars>
          <dgm:bulletEnabled val="1"/>
        </dgm:presLayoutVars>
      </dgm:prSet>
      <dgm:spPr/>
      <dgm:t>
        <a:bodyPr/>
        <a:lstStyle/>
        <a:p>
          <a:endParaRPr lang="en-US"/>
        </a:p>
      </dgm:t>
    </dgm:pt>
    <dgm:pt modelId="{7880EFD9-61F4-4597-9A7E-A05E0115F50D}" type="pres">
      <dgm:prSet presAssocID="{E99D2BC9-70F6-47B8-B62D-87FBF42680F6}" presName="sibTrans" presStyleLbl="sibTrans1D1" presStyleIdx="3" presStyleCnt="8"/>
      <dgm:spPr/>
      <dgm:t>
        <a:bodyPr/>
        <a:lstStyle/>
        <a:p>
          <a:endParaRPr lang="en-US"/>
        </a:p>
      </dgm:t>
    </dgm:pt>
    <dgm:pt modelId="{A9B7ED05-7E72-40E9-BE1E-BD3B5150B3CA}" type="pres">
      <dgm:prSet presAssocID="{E99D2BC9-70F6-47B8-B62D-87FBF42680F6}" presName="connectorText" presStyleLbl="sibTrans1D1" presStyleIdx="3" presStyleCnt="8"/>
      <dgm:spPr/>
      <dgm:t>
        <a:bodyPr/>
        <a:lstStyle/>
        <a:p>
          <a:endParaRPr lang="en-US"/>
        </a:p>
      </dgm:t>
    </dgm:pt>
    <dgm:pt modelId="{D1F91E56-A6C9-4977-B432-C7D00B462D6A}" type="pres">
      <dgm:prSet presAssocID="{17D83FB1-96FE-4A36-B47A-D6A55EFEC0F6}" presName="node" presStyleLbl="node1" presStyleIdx="4" presStyleCnt="9">
        <dgm:presLayoutVars>
          <dgm:bulletEnabled val="1"/>
        </dgm:presLayoutVars>
      </dgm:prSet>
      <dgm:spPr/>
      <dgm:t>
        <a:bodyPr/>
        <a:lstStyle/>
        <a:p>
          <a:endParaRPr lang="en-US"/>
        </a:p>
      </dgm:t>
    </dgm:pt>
    <dgm:pt modelId="{38427984-E66A-41D4-8C1A-54F5CE75374F}" type="pres">
      <dgm:prSet presAssocID="{AF33722B-EA74-45EE-8EF6-13BE4E293CBC}" presName="sibTrans" presStyleLbl="sibTrans1D1" presStyleIdx="4" presStyleCnt="8"/>
      <dgm:spPr/>
      <dgm:t>
        <a:bodyPr/>
        <a:lstStyle/>
        <a:p>
          <a:endParaRPr lang="en-US"/>
        </a:p>
      </dgm:t>
    </dgm:pt>
    <dgm:pt modelId="{97E28DC8-5A57-49A5-8830-9EF84D84CB0E}" type="pres">
      <dgm:prSet presAssocID="{AF33722B-EA74-45EE-8EF6-13BE4E293CBC}" presName="connectorText" presStyleLbl="sibTrans1D1" presStyleIdx="4" presStyleCnt="8"/>
      <dgm:spPr/>
      <dgm:t>
        <a:bodyPr/>
        <a:lstStyle/>
        <a:p>
          <a:endParaRPr lang="en-US"/>
        </a:p>
      </dgm:t>
    </dgm:pt>
    <dgm:pt modelId="{47BAF395-D7D7-4212-948F-CC22252E6076}" type="pres">
      <dgm:prSet presAssocID="{C4E86F8D-4210-4919-B1B6-14C030BF7F4A}" presName="node" presStyleLbl="node1" presStyleIdx="5" presStyleCnt="9">
        <dgm:presLayoutVars>
          <dgm:bulletEnabled val="1"/>
        </dgm:presLayoutVars>
      </dgm:prSet>
      <dgm:spPr/>
      <dgm:t>
        <a:bodyPr/>
        <a:lstStyle/>
        <a:p>
          <a:endParaRPr lang="en-US"/>
        </a:p>
      </dgm:t>
    </dgm:pt>
    <dgm:pt modelId="{0F63A649-CCEB-4519-999D-0558467AA95C}" type="pres">
      <dgm:prSet presAssocID="{3E835BFC-9417-4353-9310-E773DDFD4C46}" presName="sibTrans" presStyleLbl="sibTrans1D1" presStyleIdx="5" presStyleCnt="8"/>
      <dgm:spPr/>
      <dgm:t>
        <a:bodyPr/>
        <a:lstStyle/>
        <a:p>
          <a:endParaRPr lang="en-US"/>
        </a:p>
      </dgm:t>
    </dgm:pt>
    <dgm:pt modelId="{0E7490DE-83FA-452A-B4C5-40E59AE0C1EA}" type="pres">
      <dgm:prSet presAssocID="{3E835BFC-9417-4353-9310-E773DDFD4C46}" presName="connectorText" presStyleLbl="sibTrans1D1" presStyleIdx="5" presStyleCnt="8"/>
      <dgm:spPr/>
      <dgm:t>
        <a:bodyPr/>
        <a:lstStyle/>
        <a:p>
          <a:endParaRPr lang="en-US"/>
        </a:p>
      </dgm:t>
    </dgm:pt>
    <dgm:pt modelId="{00F5A73B-1757-4B5E-8CD6-7AB49BB101E7}" type="pres">
      <dgm:prSet presAssocID="{61A7F862-4CC8-45AC-A8D1-E0A1DAACF21B}" presName="node" presStyleLbl="node1" presStyleIdx="6" presStyleCnt="9">
        <dgm:presLayoutVars>
          <dgm:bulletEnabled val="1"/>
        </dgm:presLayoutVars>
      </dgm:prSet>
      <dgm:spPr/>
      <dgm:t>
        <a:bodyPr/>
        <a:lstStyle/>
        <a:p>
          <a:endParaRPr lang="en-US"/>
        </a:p>
      </dgm:t>
    </dgm:pt>
    <dgm:pt modelId="{C42B8BB5-D01C-4478-9619-6F8A0E90BC2E}" type="pres">
      <dgm:prSet presAssocID="{56A2FA37-11A8-4883-BB30-F75F664C3596}" presName="sibTrans" presStyleLbl="sibTrans1D1" presStyleIdx="6" presStyleCnt="8"/>
      <dgm:spPr/>
      <dgm:t>
        <a:bodyPr/>
        <a:lstStyle/>
        <a:p>
          <a:endParaRPr lang="en-US"/>
        </a:p>
      </dgm:t>
    </dgm:pt>
    <dgm:pt modelId="{8730843E-545F-4D00-B2C8-3CA61BC560D1}" type="pres">
      <dgm:prSet presAssocID="{56A2FA37-11A8-4883-BB30-F75F664C3596}" presName="connectorText" presStyleLbl="sibTrans1D1" presStyleIdx="6" presStyleCnt="8"/>
      <dgm:spPr/>
      <dgm:t>
        <a:bodyPr/>
        <a:lstStyle/>
        <a:p>
          <a:endParaRPr lang="en-US"/>
        </a:p>
      </dgm:t>
    </dgm:pt>
    <dgm:pt modelId="{6D2F3DAD-F0B2-4E44-A351-3C5C99BA0598}" type="pres">
      <dgm:prSet presAssocID="{1FF7F5EB-B725-4F96-A823-ED1708983A9C}" presName="node" presStyleLbl="node1" presStyleIdx="7" presStyleCnt="9">
        <dgm:presLayoutVars>
          <dgm:bulletEnabled val="1"/>
        </dgm:presLayoutVars>
      </dgm:prSet>
      <dgm:spPr/>
      <dgm:t>
        <a:bodyPr/>
        <a:lstStyle/>
        <a:p>
          <a:endParaRPr lang="en-US"/>
        </a:p>
      </dgm:t>
    </dgm:pt>
    <dgm:pt modelId="{C0DAEBCC-1F2B-4031-A88F-DDF95147D242}" type="pres">
      <dgm:prSet presAssocID="{1841ABE2-92B7-495E-9DFF-53581B02978E}" presName="sibTrans" presStyleLbl="sibTrans1D1" presStyleIdx="7" presStyleCnt="8"/>
      <dgm:spPr/>
      <dgm:t>
        <a:bodyPr/>
        <a:lstStyle/>
        <a:p>
          <a:endParaRPr lang="en-US"/>
        </a:p>
      </dgm:t>
    </dgm:pt>
    <dgm:pt modelId="{9746656B-D429-41B8-A37E-BB80AC454241}" type="pres">
      <dgm:prSet presAssocID="{1841ABE2-92B7-495E-9DFF-53581B02978E}" presName="connectorText" presStyleLbl="sibTrans1D1" presStyleIdx="7" presStyleCnt="8"/>
      <dgm:spPr/>
      <dgm:t>
        <a:bodyPr/>
        <a:lstStyle/>
        <a:p>
          <a:endParaRPr lang="en-US"/>
        </a:p>
      </dgm:t>
    </dgm:pt>
    <dgm:pt modelId="{C8EDB540-71DE-4900-9EBB-ACECAF3A5469}" type="pres">
      <dgm:prSet presAssocID="{95CA2D9D-0B5E-4EC4-88CA-C5DF37EAF433}" presName="node" presStyleLbl="node1" presStyleIdx="8" presStyleCnt="9">
        <dgm:presLayoutVars>
          <dgm:bulletEnabled val="1"/>
        </dgm:presLayoutVars>
      </dgm:prSet>
      <dgm:spPr/>
      <dgm:t>
        <a:bodyPr/>
        <a:lstStyle/>
        <a:p>
          <a:endParaRPr lang="en-US"/>
        </a:p>
      </dgm:t>
    </dgm:pt>
  </dgm:ptLst>
  <dgm:cxnLst>
    <dgm:cxn modelId="{092A2E4A-DF18-40A1-BB05-B0FC98FEB7BD}" type="presOf" srcId="{AF33722B-EA74-45EE-8EF6-13BE4E293CBC}" destId="{97E28DC8-5A57-49A5-8830-9EF84D84CB0E}" srcOrd="1" destOrd="0" presId="urn:microsoft.com/office/officeart/2005/8/layout/bProcess3"/>
    <dgm:cxn modelId="{7921F6C8-059E-4A59-A5B3-DBB948A2E9F4}" srcId="{9C065838-3125-4231-A39B-BF6A95B03FE5}" destId="{C4E86F8D-4210-4919-B1B6-14C030BF7F4A}" srcOrd="5" destOrd="0" parTransId="{6B4DC592-32DF-4C95-8AAD-8EDE3A903FFF}" sibTransId="{3E835BFC-9417-4353-9310-E773DDFD4C46}"/>
    <dgm:cxn modelId="{4C1C4092-C1E9-482F-8A35-27961661E7F5}" srcId="{9C065838-3125-4231-A39B-BF6A95B03FE5}" destId="{CD0B182B-B882-4281-8EA4-BADA5F504D09}" srcOrd="3" destOrd="0" parTransId="{1BD7E108-079F-45B7-A2A0-C7BD71EF4A63}" sibTransId="{E99D2BC9-70F6-47B8-B62D-87FBF42680F6}"/>
    <dgm:cxn modelId="{37E886E4-AB7B-4192-80BC-57E2F9CC49CC}" type="presOf" srcId="{73F3A2DC-FB6B-41AF-97B0-BD22C78D5719}" destId="{0D97795D-28F3-4F54-9DC9-3E0A06920A70}" srcOrd="1" destOrd="0" presId="urn:microsoft.com/office/officeart/2005/8/layout/bProcess3"/>
    <dgm:cxn modelId="{DF54D373-FBDF-4CBE-85CC-D3B3D104BD2C}" srcId="{9C065838-3125-4231-A39B-BF6A95B03FE5}" destId="{17D83FB1-96FE-4A36-B47A-D6A55EFEC0F6}" srcOrd="4" destOrd="0" parTransId="{9332A105-10CE-44F7-A854-0CA10053B4B8}" sibTransId="{AF33722B-EA74-45EE-8EF6-13BE4E293CBC}"/>
    <dgm:cxn modelId="{B27A9C94-6F7D-40DF-BDB6-FBB46C9268AE}" srcId="{9C065838-3125-4231-A39B-BF6A95B03FE5}" destId="{95CA2D9D-0B5E-4EC4-88CA-C5DF37EAF433}" srcOrd="8" destOrd="0" parTransId="{CCE7FA1B-594C-4ACE-BA86-F7CD9D2B81E9}" sibTransId="{AAB39A94-9504-49AD-B637-F3AC15285BCF}"/>
    <dgm:cxn modelId="{7C64769B-D014-4B18-AD88-1AB3BD05D40B}" type="presOf" srcId="{56A2FA37-11A8-4883-BB30-F75F664C3596}" destId="{C42B8BB5-D01C-4478-9619-6F8A0E90BC2E}" srcOrd="0" destOrd="0" presId="urn:microsoft.com/office/officeart/2005/8/layout/bProcess3"/>
    <dgm:cxn modelId="{3455BF6B-A9CF-4A26-BE99-E8B2FFC98BDD}" type="presOf" srcId="{E99D2BC9-70F6-47B8-B62D-87FBF42680F6}" destId="{7880EFD9-61F4-4597-9A7E-A05E0115F50D}" srcOrd="0" destOrd="0" presId="urn:microsoft.com/office/officeart/2005/8/layout/bProcess3"/>
    <dgm:cxn modelId="{1EA74D4C-0746-429D-BF2D-94E3776D1C01}" type="presOf" srcId="{1841ABE2-92B7-495E-9DFF-53581B02978E}" destId="{9746656B-D429-41B8-A37E-BB80AC454241}" srcOrd="1" destOrd="0" presId="urn:microsoft.com/office/officeart/2005/8/layout/bProcess3"/>
    <dgm:cxn modelId="{5A995541-5097-4F4A-A271-0CC44BB8F528}" type="presOf" srcId="{56A2FA37-11A8-4883-BB30-F75F664C3596}" destId="{8730843E-545F-4D00-B2C8-3CA61BC560D1}" srcOrd="1" destOrd="0" presId="urn:microsoft.com/office/officeart/2005/8/layout/bProcess3"/>
    <dgm:cxn modelId="{78A0E089-0401-4014-9D5D-B4B9CE8F081C}" type="presOf" srcId="{598CB7A7-16CD-429E-9D4C-4C3BFB806A6D}" destId="{F82AA552-FEA8-4A61-9E39-DC7C417FCBD7}" srcOrd="0" destOrd="0" presId="urn:microsoft.com/office/officeart/2005/8/layout/bProcess3"/>
    <dgm:cxn modelId="{31E88284-81B9-4CE8-AA9B-62E10E7C37AC}" type="presOf" srcId="{1FF7F5EB-B725-4F96-A823-ED1708983A9C}" destId="{6D2F3DAD-F0B2-4E44-A351-3C5C99BA0598}" srcOrd="0" destOrd="0" presId="urn:microsoft.com/office/officeart/2005/8/layout/bProcess3"/>
    <dgm:cxn modelId="{17330F1F-95B5-4950-8E68-D25864E1148E}" type="presOf" srcId="{61A7F862-4CC8-45AC-A8D1-E0A1DAACF21B}" destId="{00F5A73B-1757-4B5E-8CD6-7AB49BB101E7}" srcOrd="0" destOrd="0" presId="urn:microsoft.com/office/officeart/2005/8/layout/bProcess3"/>
    <dgm:cxn modelId="{062F7C23-F5EC-4404-B71A-857402CAB188}" type="presOf" srcId="{598CB7A7-16CD-429E-9D4C-4C3BFB806A6D}" destId="{315650C1-312B-48B5-B26C-6AD12C01FE7C}" srcOrd="1" destOrd="0" presId="urn:microsoft.com/office/officeart/2005/8/layout/bProcess3"/>
    <dgm:cxn modelId="{35F69A6C-30C1-4FA2-830A-E57404D5707B}" srcId="{9C065838-3125-4231-A39B-BF6A95B03FE5}" destId="{61A7F862-4CC8-45AC-A8D1-E0A1DAACF21B}" srcOrd="6" destOrd="0" parTransId="{72CE6E56-6B4C-4A58-8259-8C03DEC0234F}" sibTransId="{56A2FA37-11A8-4883-BB30-F75F664C3596}"/>
    <dgm:cxn modelId="{1A2CA569-D28A-44D3-9E96-ECD352CD3B4F}" type="presOf" srcId="{1841ABE2-92B7-495E-9DFF-53581B02978E}" destId="{C0DAEBCC-1F2B-4031-A88F-DDF95147D242}" srcOrd="0" destOrd="0" presId="urn:microsoft.com/office/officeart/2005/8/layout/bProcess3"/>
    <dgm:cxn modelId="{1DFE71C0-6459-4D9B-9B4F-BD8234054248}" srcId="{9C065838-3125-4231-A39B-BF6A95B03FE5}" destId="{05525774-035F-458A-9A27-08518FB2C62D}" srcOrd="0" destOrd="0" parTransId="{EF6F0077-CABF-43C3-B454-CA5680F6A7A2}" sibTransId="{598CB7A7-16CD-429E-9D4C-4C3BFB806A6D}"/>
    <dgm:cxn modelId="{294CDC2D-9BD1-485D-8180-314231554F66}" srcId="{9C065838-3125-4231-A39B-BF6A95B03FE5}" destId="{A91F72AB-3ED6-4243-B9C1-C51547093737}" srcOrd="2" destOrd="0" parTransId="{49C2CDC8-2912-4948-92E0-ED68D38792CB}" sibTransId="{73F3A2DC-FB6B-41AF-97B0-BD22C78D5719}"/>
    <dgm:cxn modelId="{502D713F-DCFC-4930-AD99-3E1312730193}" type="presOf" srcId="{17D83FB1-96FE-4A36-B47A-D6A55EFEC0F6}" destId="{D1F91E56-A6C9-4977-B432-C7D00B462D6A}" srcOrd="0" destOrd="0" presId="urn:microsoft.com/office/officeart/2005/8/layout/bProcess3"/>
    <dgm:cxn modelId="{C9671518-5456-4689-B815-70CB3728F827}" type="presOf" srcId="{E99D2BC9-70F6-47B8-B62D-87FBF42680F6}" destId="{A9B7ED05-7E72-40E9-BE1E-BD3B5150B3CA}" srcOrd="1" destOrd="0" presId="urn:microsoft.com/office/officeart/2005/8/layout/bProcess3"/>
    <dgm:cxn modelId="{FAC9B3B0-CD35-4CEB-9930-21AC23259D8C}" type="presOf" srcId="{AF33722B-EA74-45EE-8EF6-13BE4E293CBC}" destId="{38427984-E66A-41D4-8C1A-54F5CE75374F}" srcOrd="0" destOrd="0" presId="urn:microsoft.com/office/officeart/2005/8/layout/bProcess3"/>
    <dgm:cxn modelId="{41E4310F-0C66-4F07-8524-4D7B877FD9DB}" type="presOf" srcId="{C4E86F8D-4210-4919-B1B6-14C030BF7F4A}" destId="{47BAF395-D7D7-4212-948F-CC22252E6076}" srcOrd="0" destOrd="0" presId="urn:microsoft.com/office/officeart/2005/8/layout/bProcess3"/>
    <dgm:cxn modelId="{C11431F4-DA88-4291-B5A4-8BA0FA111524}" type="presOf" srcId="{3E835BFC-9417-4353-9310-E773DDFD4C46}" destId="{0F63A649-CCEB-4519-999D-0558467AA95C}" srcOrd="0" destOrd="0" presId="urn:microsoft.com/office/officeart/2005/8/layout/bProcess3"/>
    <dgm:cxn modelId="{63645C82-93A1-4A88-A025-EF1C478CB1D8}" type="presOf" srcId="{B9614024-097B-4538-9B01-8E1091643E66}" destId="{E383862F-5898-425B-A250-B7EC386566CE}" srcOrd="0" destOrd="0" presId="urn:microsoft.com/office/officeart/2005/8/layout/bProcess3"/>
    <dgm:cxn modelId="{16D7E3E2-CA3D-40DB-9405-C61BD41F697D}" srcId="{9C065838-3125-4231-A39B-BF6A95B03FE5}" destId="{F893E8C3-2153-49B0-8998-CC8EBF928B82}" srcOrd="1" destOrd="0" parTransId="{8FAB3D2C-BAB3-48C8-A92E-FF692F86B26C}" sibTransId="{B9614024-097B-4538-9B01-8E1091643E66}"/>
    <dgm:cxn modelId="{61DEE022-7C92-4778-9E79-1C2A80564A84}" type="presOf" srcId="{95CA2D9D-0B5E-4EC4-88CA-C5DF37EAF433}" destId="{C8EDB540-71DE-4900-9EBB-ACECAF3A5469}" srcOrd="0" destOrd="0" presId="urn:microsoft.com/office/officeart/2005/8/layout/bProcess3"/>
    <dgm:cxn modelId="{347B69B3-38AB-4C80-B3D8-6735FF9D2ED0}" type="presOf" srcId="{B9614024-097B-4538-9B01-8E1091643E66}" destId="{29F7B0BD-36DF-49A1-9DC6-528EC17072F4}" srcOrd="1" destOrd="0" presId="urn:microsoft.com/office/officeart/2005/8/layout/bProcess3"/>
    <dgm:cxn modelId="{FF0247AA-658C-49C8-A049-13B583686AA8}" type="presOf" srcId="{9C065838-3125-4231-A39B-BF6A95B03FE5}" destId="{B7D1735A-88E3-46D2-8470-CC2B260F218B}" srcOrd="0" destOrd="0" presId="urn:microsoft.com/office/officeart/2005/8/layout/bProcess3"/>
    <dgm:cxn modelId="{C941244E-6356-436A-805B-EFA388E14CB8}" type="presOf" srcId="{73F3A2DC-FB6B-41AF-97B0-BD22C78D5719}" destId="{EEA2CF54-9691-4FF9-A75A-386C68AFAFB3}" srcOrd="0" destOrd="0" presId="urn:microsoft.com/office/officeart/2005/8/layout/bProcess3"/>
    <dgm:cxn modelId="{F1C6547F-56BA-41C1-BF58-60D27C92EF7A}" type="presOf" srcId="{A91F72AB-3ED6-4243-B9C1-C51547093737}" destId="{956AC7BA-8B5B-43A2-B927-3BE4DC2C8DBE}" srcOrd="0" destOrd="0" presId="urn:microsoft.com/office/officeart/2005/8/layout/bProcess3"/>
    <dgm:cxn modelId="{BAC7D3C4-6FC3-46F4-A125-10D32148F197}" srcId="{9C065838-3125-4231-A39B-BF6A95B03FE5}" destId="{1FF7F5EB-B725-4F96-A823-ED1708983A9C}" srcOrd="7" destOrd="0" parTransId="{7D034143-38B7-42A3-8CCC-A4FDBC57DB86}" sibTransId="{1841ABE2-92B7-495E-9DFF-53581B02978E}"/>
    <dgm:cxn modelId="{60EA9E43-37DA-4972-9F0F-736625BE965D}" type="presOf" srcId="{CD0B182B-B882-4281-8EA4-BADA5F504D09}" destId="{95721B81-89D5-4A4E-8AD8-1ADB1A09D218}" srcOrd="0" destOrd="0" presId="urn:microsoft.com/office/officeart/2005/8/layout/bProcess3"/>
    <dgm:cxn modelId="{E0E62275-EE6E-4E3D-A7C0-5F5FB69056B4}" type="presOf" srcId="{3E835BFC-9417-4353-9310-E773DDFD4C46}" destId="{0E7490DE-83FA-452A-B4C5-40E59AE0C1EA}" srcOrd="1" destOrd="0" presId="urn:microsoft.com/office/officeart/2005/8/layout/bProcess3"/>
    <dgm:cxn modelId="{914008D3-466D-4FE1-ADEC-DFEB89305146}" type="presOf" srcId="{05525774-035F-458A-9A27-08518FB2C62D}" destId="{F3469DC7-930C-4F8C-A037-311739ED858F}" srcOrd="0" destOrd="0" presId="urn:microsoft.com/office/officeart/2005/8/layout/bProcess3"/>
    <dgm:cxn modelId="{382BBEEE-5DA0-448D-A6CC-B448134EA895}" type="presOf" srcId="{F893E8C3-2153-49B0-8998-CC8EBF928B82}" destId="{37111FE1-FFB6-492E-9E95-F91D7857933C}" srcOrd="0" destOrd="0" presId="urn:microsoft.com/office/officeart/2005/8/layout/bProcess3"/>
    <dgm:cxn modelId="{FC9577EE-85DD-4CDE-9BD8-572762898E31}" type="presParOf" srcId="{B7D1735A-88E3-46D2-8470-CC2B260F218B}" destId="{F3469DC7-930C-4F8C-A037-311739ED858F}" srcOrd="0" destOrd="0" presId="urn:microsoft.com/office/officeart/2005/8/layout/bProcess3"/>
    <dgm:cxn modelId="{A0E7A536-5DCF-4A8F-AF57-3C9B22D87362}" type="presParOf" srcId="{B7D1735A-88E3-46D2-8470-CC2B260F218B}" destId="{F82AA552-FEA8-4A61-9E39-DC7C417FCBD7}" srcOrd="1" destOrd="0" presId="urn:microsoft.com/office/officeart/2005/8/layout/bProcess3"/>
    <dgm:cxn modelId="{972DBDD6-CBF2-401B-B3CA-75AE2A10C3F7}" type="presParOf" srcId="{F82AA552-FEA8-4A61-9E39-DC7C417FCBD7}" destId="{315650C1-312B-48B5-B26C-6AD12C01FE7C}" srcOrd="0" destOrd="0" presId="urn:microsoft.com/office/officeart/2005/8/layout/bProcess3"/>
    <dgm:cxn modelId="{D22D11C0-3E24-4B51-8F3A-B647F2E5F651}" type="presParOf" srcId="{B7D1735A-88E3-46D2-8470-CC2B260F218B}" destId="{37111FE1-FFB6-492E-9E95-F91D7857933C}" srcOrd="2" destOrd="0" presId="urn:microsoft.com/office/officeart/2005/8/layout/bProcess3"/>
    <dgm:cxn modelId="{0090E3EC-AFC9-4F54-8D68-109A3F1D6462}" type="presParOf" srcId="{B7D1735A-88E3-46D2-8470-CC2B260F218B}" destId="{E383862F-5898-425B-A250-B7EC386566CE}" srcOrd="3" destOrd="0" presId="urn:microsoft.com/office/officeart/2005/8/layout/bProcess3"/>
    <dgm:cxn modelId="{EA7DFAA0-9AA0-40E6-816D-1C1DF3E8392A}" type="presParOf" srcId="{E383862F-5898-425B-A250-B7EC386566CE}" destId="{29F7B0BD-36DF-49A1-9DC6-528EC17072F4}" srcOrd="0" destOrd="0" presId="urn:microsoft.com/office/officeart/2005/8/layout/bProcess3"/>
    <dgm:cxn modelId="{3389F61E-DDAC-460A-8C7F-7BE7BDB59637}" type="presParOf" srcId="{B7D1735A-88E3-46D2-8470-CC2B260F218B}" destId="{956AC7BA-8B5B-43A2-B927-3BE4DC2C8DBE}" srcOrd="4" destOrd="0" presId="urn:microsoft.com/office/officeart/2005/8/layout/bProcess3"/>
    <dgm:cxn modelId="{65FC326A-9E48-4D66-8E11-9CD3592FD52F}" type="presParOf" srcId="{B7D1735A-88E3-46D2-8470-CC2B260F218B}" destId="{EEA2CF54-9691-4FF9-A75A-386C68AFAFB3}" srcOrd="5" destOrd="0" presId="urn:microsoft.com/office/officeart/2005/8/layout/bProcess3"/>
    <dgm:cxn modelId="{772A3F21-6D12-47A2-A4B4-C3A2F3C8C1CF}" type="presParOf" srcId="{EEA2CF54-9691-4FF9-A75A-386C68AFAFB3}" destId="{0D97795D-28F3-4F54-9DC9-3E0A06920A70}" srcOrd="0" destOrd="0" presId="urn:microsoft.com/office/officeart/2005/8/layout/bProcess3"/>
    <dgm:cxn modelId="{90159836-2318-48DE-8686-241B4DE80D82}" type="presParOf" srcId="{B7D1735A-88E3-46D2-8470-CC2B260F218B}" destId="{95721B81-89D5-4A4E-8AD8-1ADB1A09D218}" srcOrd="6" destOrd="0" presId="urn:microsoft.com/office/officeart/2005/8/layout/bProcess3"/>
    <dgm:cxn modelId="{994FBA5D-2A29-4F95-9176-15C66868A75E}" type="presParOf" srcId="{B7D1735A-88E3-46D2-8470-CC2B260F218B}" destId="{7880EFD9-61F4-4597-9A7E-A05E0115F50D}" srcOrd="7" destOrd="0" presId="urn:microsoft.com/office/officeart/2005/8/layout/bProcess3"/>
    <dgm:cxn modelId="{A8B433A8-A353-4B97-8CF2-BAFE1B00B00F}" type="presParOf" srcId="{7880EFD9-61F4-4597-9A7E-A05E0115F50D}" destId="{A9B7ED05-7E72-40E9-BE1E-BD3B5150B3CA}" srcOrd="0" destOrd="0" presId="urn:microsoft.com/office/officeart/2005/8/layout/bProcess3"/>
    <dgm:cxn modelId="{E3AA65E3-C199-4026-A4B0-EC3FB5529001}" type="presParOf" srcId="{B7D1735A-88E3-46D2-8470-CC2B260F218B}" destId="{D1F91E56-A6C9-4977-B432-C7D00B462D6A}" srcOrd="8" destOrd="0" presId="urn:microsoft.com/office/officeart/2005/8/layout/bProcess3"/>
    <dgm:cxn modelId="{610C70CE-2FB2-4DFF-AAA3-9CAC4FEB6234}" type="presParOf" srcId="{B7D1735A-88E3-46D2-8470-CC2B260F218B}" destId="{38427984-E66A-41D4-8C1A-54F5CE75374F}" srcOrd="9" destOrd="0" presId="urn:microsoft.com/office/officeart/2005/8/layout/bProcess3"/>
    <dgm:cxn modelId="{1341EEA4-33AA-4801-82CD-94F51DCA4843}" type="presParOf" srcId="{38427984-E66A-41D4-8C1A-54F5CE75374F}" destId="{97E28DC8-5A57-49A5-8830-9EF84D84CB0E}" srcOrd="0" destOrd="0" presId="urn:microsoft.com/office/officeart/2005/8/layout/bProcess3"/>
    <dgm:cxn modelId="{8BF4383B-79A3-4CAB-B810-E831A7A5B8D2}" type="presParOf" srcId="{B7D1735A-88E3-46D2-8470-CC2B260F218B}" destId="{47BAF395-D7D7-4212-948F-CC22252E6076}" srcOrd="10" destOrd="0" presId="urn:microsoft.com/office/officeart/2005/8/layout/bProcess3"/>
    <dgm:cxn modelId="{05F96F83-232C-4A7E-A9A8-231D77E181DF}" type="presParOf" srcId="{B7D1735A-88E3-46D2-8470-CC2B260F218B}" destId="{0F63A649-CCEB-4519-999D-0558467AA95C}" srcOrd="11" destOrd="0" presId="urn:microsoft.com/office/officeart/2005/8/layout/bProcess3"/>
    <dgm:cxn modelId="{7E151150-C092-45A8-A775-A384FAAEF6C6}" type="presParOf" srcId="{0F63A649-CCEB-4519-999D-0558467AA95C}" destId="{0E7490DE-83FA-452A-B4C5-40E59AE0C1EA}" srcOrd="0" destOrd="0" presId="urn:microsoft.com/office/officeart/2005/8/layout/bProcess3"/>
    <dgm:cxn modelId="{80D8C059-FE48-49B3-ADEC-9B7DCA37C5B2}" type="presParOf" srcId="{B7D1735A-88E3-46D2-8470-CC2B260F218B}" destId="{00F5A73B-1757-4B5E-8CD6-7AB49BB101E7}" srcOrd="12" destOrd="0" presId="urn:microsoft.com/office/officeart/2005/8/layout/bProcess3"/>
    <dgm:cxn modelId="{8503A53E-28E8-43B8-8BE4-A890337F27FE}" type="presParOf" srcId="{B7D1735A-88E3-46D2-8470-CC2B260F218B}" destId="{C42B8BB5-D01C-4478-9619-6F8A0E90BC2E}" srcOrd="13" destOrd="0" presId="urn:microsoft.com/office/officeart/2005/8/layout/bProcess3"/>
    <dgm:cxn modelId="{FE528180-28BA-45D3-B098-4AFF4537BE7E}" type="presParOf" srcId="{C42B8BB5-D01C-4478-9619-6F8A0E90BC2E}" destId="{8730843E-545F-4D00-B2C8-3CA61BC560D1}" srcOrd="0" destOrd="0" presId="urn:microsoft.com/office/officeart/2005/8/layout/bProcess3"/>
    <dgm:cxn modelId="{EC52FE66-6883-4C7D-9FA2-CA3FEA9DADAD}" type="presParOf" srcId="{B7D1735A-88E3-46D2-8470-CC2B260F218B}" destId="{6D2F3DAD-F0B2-4E44-A351-3C5C99BA0598}" srcOrd="14" destOrd="0" presId="urn:microsoft.com/office/officeart/2005/8/layout/bProcess3"/>
    <dgm:cxn modelId="{D8FF1A56-9FCD-4B48-B58E-ADD705939E15}" type="presParOf" srcId="{B7D1735A-88E3-46D2-8470-CC2B260F218B}" destId="{C0DAEBCC-1F2B-4031-A88F-DDF95147D242}" srcOrd="15" destOrd="0" presId="urn:microsoft.com/office/officeart/2005/8/layout/bProcess3"/>
    <dgm:cxn modelId="{D0584A47-8B6A-4069-A204-EEE0B87601F6}" type="presParOf" srcId="{C0DAEBCC-1F2B-4031-A88F-DDF95147D242}" destId="{9746656B-D429-41B8-A37E-BB80AC454241}" srcOrd="0" destOrd="0" presId="urn:microsoft.com/office/officeart/2005/8/layout/bProcess3"/>
    <dgm:cxn modelId="{8282DECB-0591-45B7-9ACD-51A19A8AC17B}" type="presParOf" srcId="{B7D1735A-88E3-46D2-8470-CC2B260F218B}" destId="{C8EDB540-71DE-4900-9EBB-ACECAF3A5469}"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6EDC7-63C4-43BB-8230-EC2D7C385800}">
      <dsp:nvSpPr>
        <dsp:cNvPr id="0" name=""/>
        <dsp:cNvSpPr/>
      </dsp:nvSpPr>
      <dsp:spPr>
        <a:xfrm>
          <a:off x="0" y="4435298"/>
          <a:ext cx="5364543" cy="145576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b="1" kern="1200" dirty="0"/>
            <a:t>The </a:t>
          </a:r>
          <a:r>
            <a:rPr lang="en-AU" sz="1900" b="1" i="1" kern="1200" dirty="0"/>
            <a:t>main benefit of working together in an Ecosystem is the multiplier effect </a:t>
          </a:r>
          <a:r>
            <a:rPr lang="en-AU" sz="1900" b="1" kern="1200" dirty="0"/>
            <a:t>and of collaborating in an International Network of Ecosystems.</a:t>
          </a:r>
          <a:endParaRPr lang="en-US" sz="1900" b="1" kern="1200" dirty="0"/>
        </a:p>
      </dsp:txBody>
      <dsp:txXfrm>
        <a:off x="0" y="4435298"/>
        <a:ext cx="5364543" cy="1455763"/>
      </dsp:txXfrm>
    </dsp:sp>
    <dsp:sp modelId="{FCD581E0-CAE6-4792-B608-979868AE31D2}">
      <dsp:nvSpPr>
        <dsp:cNvPr id="0" name=""/>
        <dsp:cNvSpPr/>
      </dsp:nvSpPr>
      <dsp:spPr>
        <a:xfrm rot="10800000">
          <a:off x="0" y="2218170"/>
          <a:ext cx="5364543" cy="2238964"/>
        </a:xfrm>
        <a:prstGeom prst="upArrowCallout">
          <a:avLst/>
        </a:prstGeom>
        <a:solidFill>
          <a:schemeClr val="accent2">
            <a:hueOff val="214284"/>
            <a:satOff val="-24046"/>
            <a:lumOff val="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b="1" kern="1200" dirty="0"/>
            <a:t>An Ecosystem brings </a:t>
          </a:r>
          <a:r>
            <a:rPr lang="en-AU" sz="1900" b="1" i="1" kern="1200" dirty="0"/>
            <a:t>together a community of multi-sector stakeholders</a:t>
          </a:r>
          <a:r>
            <a:rPr lang="en-AU" sz="1900" b="1" kern="1200" dirty="0"/>
            <a:t>, interested in working, learning and exploring </a:t>
          </a:r>
          <a:r>
            <a:rPr lang="en-AU" sz="1900" b="1" i="1" kern="1200" dirty="0"/>
            <a:t>solutions to challenges facing your region</a:t>
          </a:r>
          <a:r>
            <a:rPr lang="en-AU" sz="1900" b="1" kern="1200" dirty="0"/>
            <a:t>. </a:t>
          </a:r>
          <a:endParaRPr lang="en-US" sz="1900" b="1" kern="1200" dirty="0"/>
        </a:p>
      </dsp:txBody>
      <dsp:txXfrm rot="10800000">
        <a:off x="0" y="2218170"/>
        <a:ext cx="5364543" cy="1454812"/>
      </dsp:txXfrm>
    </dsp:sp>
    <dsp:sp modelId="{AB0FCDF9-736F-499E-A983-CDD8BA937DC1}">
      <dsp:nvSpPr>
        <dsp:cNvPr id="0" name=""/>
        <dsp:cNvSpPr/>
      </dsp:nvSpPr>
      <dsp:spPr>
        <a:xfrm rot="10800000">
          <a:off x="0" y="1041"/>
          <a:ext cx="5364543" cy="2238964"/>
        </a:xfrm>
        <a:prstGeom prst="upArrowCallout">
          <a:avLst/>
        </a:prstGeom>
        <a:solidFill>
          <a:schemeClr val="accent2">
            <a:hueOff val="428568"/>
            <a:satOff val="-48092"/>
            <a:lumOff val="8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AU" sz="1900" b="1" kern="1200" dirty="0"/>
            <a:t>The ecosystem goal is to </a:t>
          </a:r>
          <a:r>
            <a:rPr lang="en-AU" sz="1900" b="1" i="1" kern="1200" dirty="0"/>
            <a:t>create ‘permanent’ mutually beneficial partnerships</a:t>
          </a:r>
          <a:r>
            <a:rPr lang="en-AU" sz="1900" b="1" kern="1200" dirty="0"/>
            <a:t>, which </a:t>
          </a:r>
          <a:r>
            <a:rPr lang="en-AU" sz="1900" b="1" i="1" kern="1200" dirty="0"/>
            <a:t>improves the delivery of health and social care</a:t>
          </a:r>
          <a:r>
            <a:rPr lang="en-AU" sz="1900" b="1" kern="1200" dirty="0"/>
            <a:t>, at the same time as providing economic benefits.</a:t>
          </a:r>
          <a:endParaRPr lang="en-US" sz="1900" b="1" kern="1200" dirty="0"/>
        </a:p>
      </dsp:txBody>
      <dsp:txXfrm rot="10800000">
        <a:off x="0" y="1041"/>
        <a:ext cx="5364543" cy="1454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AA552-FEA8-4A61-9E39-DC7C417FCBD7}">
      <dsp:nvSpPr>
        <dsp:cNvPr id="0" name=""/>
        <dsp:cNvSpPr/>
      </dsp:nvSpPr>
      <dsp:spPr>
        <a:xfrm>
          <a:off x="2547955" y="593630"/>
          <a:ext cx="456494" cy="91440"/>
        </a:xfrm>
        <a:custGeom>
          <a:avLst/>
          <a:gdLst/>
          <a:ahLst/>
          <a:cxnLst/>
          <a:rect l="0" t="0" r="0" b="0"/>
          <a:pathLst>
            <a:path>
              <a:moveTo>
                <a:pt x="0" y="45720"/>
              </a:moveTo>
              <a:lnTo>
                <a:pt x="456494" y="45720"/>
              </a:lnTo>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933700">
            <a:lnSpc>
              <a:spcPct val="90000"/>
            </a:lnSpc>
            <a:spcBef>
              <a:spcPct val="0"/>
            </a:spcBef>
            <a:spcAft>
              <a:spcPct val="35000"/>
            </a:spcAft>
          </a:pPr>
          <a:endParaRPr lang="en-US" sz="6600" kern="1200"/>
        </a:p>
      </dsp:txBody>
      <dsp:txXfrm>
        <a:off x="2764025" y="636912"/>
        <a:ext cx="24354" cy="4875"/>
      </dsp:txXfrm>
    </dsp:sp>
    <dsp:sp modelId="{F3469DC7-930C-4F8C-A037-311739ED858F}">
      <dsp:nvSpPr>
        <dsp:cNvPr id="0" name=""/>
        <dsp:cNvSpPr/>
      </dsp:nvSpPr>
      <dsp:spPr>
        <a:xfrm>
          <a:off x="431955" y="4010"/>
          <a:ext cx="2117800" cy="127068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defRPr cap="all"/>
          </a:pPr>
          <a:r>
            <a:rPr lang="en-GB" sz="2000" b="1" kern="1200" dirty="0"/>
            <a:t>Networking </a:t>
          </a:r>
        </a:p>
      </dsp:txBody>
      <dsp:txXfrm>
        <a:off x="431955" y="4010"/>
        <a:ext cx="2117800" cy="1270680"/>
      </dsp:txXfrm>
    </dsp:sp>
    <dsp:sp modelId="{E383862F-5898-425B-A250-B7EC386566CE}">
      <dsp:nvSpPr>
        <dsp:cNvPr id="0" name=""/>
        <dsp:cNvSpPr/>
      </dsp:nvSpPr>
      <dsp:spPr>
        <a:xfrm>
          <a:off x="5152850" y="593630"/>
          <a:ext cx="456494" cy="91440"/>
        </a:xfrm>
        <a:custGeom>
          <a:avLst/>
          <a:gdLst/>
          <a:ahLst/>
          <a:cxnLst/>
          <a:rect l="0" t="0" r="0" b="0"/>
          <a:pathLst>
            <a:path>
              <a:moveTo>
                <a:pt x="0" y="45720"/>
              </a:moveTo>
              <a:lnTo>
                <a:pt x="456494" y="45720"/>
              </a:lnTo>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933700">
            <a:lnSpc>
              <a:spcPct val="90000"/>
            </a:lnSpc>
            <a:spcBef>
              <a:spcPct val="0"/>
            </a:spcBef>
            <a:spcAft>
              <a:spcPct val="35000"/>
            </a:spcAft>
          </a:pPr>
          <a:endParaRPr lang="en-US" sz="6600" kern="1200"/>
        </a:p>
      </dsp:txBody>
      <dsp:txXfrm>
        <a:off x="5368919" y="636912"/>
        <a:ext cx="24354" cy="4875"/>
      </dsp:txXfrm>
    </dsp:sp>
    <dsp:sp modelId="{37111FE1-FFB6-492E-9E95-F91D7857933C}">
      <dsp:nvSpPr>
        <dsp:cNvPr id="0" name=""/>
        <dsp:cNvSpPr/>
      </dsp:nvSpPr>
      <dsp:spPr>
        <a:xfrm>
          <a:off x="3036849" y="4010"/>
          <a:ext cx="2117800" cy="1270680"/>
        </a:xfrm>
        <a:prstGeom prst="rect">
          <a:avLst/>
        </a:prstGeom>
        <a:solidFill>
          <a:srgbClr val="E3801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defRPr cap="all"/>
          </a:pPr>
          <a:r>
            <a:rPr lang="en-GB" sz="2000" b="1" kern="1200" dirty="0"/>
            <a:t>Learning </a:t>
          </a:r>
        </a:p>
      </dsp:txBody>
      <dsp:txXfrm>
        <a:off x="3036849" y="4010"/>
        <a:ext cx="2117800" cy="1270680"/>
      </dsp:txXfrm>
    </dsp:sp>
    <dsp:sp modelId="{EEA2CF54-9691-4FF9-A75A-386C68AFAFB3}">
      <dsp:nvSpPr>
        <dsp:cNvPr id="0" name=""/>
        <dsp:cNvSpPr/>
      </dsp:nvSpPr>
      <dsp:spPr>
        <a:xfrm>
          <a:off x="1490855" y="1272890"/>
          <a:ext cx="5209789" cy="456494"/>
        </a:xfrm>
        <a:custGeom>
          <a:avLst/>
          <a:gdLst/>
          <a:ahLst/>
          <a:cxnLst/>
          <a:rect l="0" t="0" r="0" b="0"/>
          <a:pathLst>
            <a:path>
              <a:moveTo>
                <a:pt x="5209789" y="0"/>
              </a:moveTo>
              <a:lnTo>
                <a:pt x="5209789" y="245347"/>
              </a:lnTo>
              <a:lnTo>
                <a:pt x="0" y="245347"/>
              </a:lnTo>
              <a:lnTo>
                <a:pt x="0" y="456494"/>
              </a:lnTo>
            </a:path>
          </a:pathLst>
        </a:custGeom>
        <a:noFill/>
        <a:ln w="9525" cap="flat" cmpd="sng" algn="ctr">
          <a:solidFill>
            <a:schemeClr val="accent4">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933700">
            <a:lnSpc>
              <a:spcPct val="90000"/>
            </a:lnSpc>
            <a:spcBef>
              <a:spcPct val="0"/>
            </a:spcBef>
            <a:spcAft>
              <a:spcPct val="35000"/>
            </a:spcAft>
          </a:pPr>
          <a:endParaRPr lang="en-US" sz="6600" kern="1200"/>
        </a:p>
      </dsp:txBody>
      <dsp:txXfrm>
        <a:off x="3964937" y="1498699"/>
        <a:ext cx="261625" cy="4875"/>
      </dsp:txXfrm>
    </dsp:sp>
    <dsp:sp modelId="{956AC7BA-8B5B-43A2-B927-3BE4DC2C8DBE}">
      <dsp:nvSpPr>
        <dsp:cNvPr id="0" name=""/>
        <dsp:cNvSpPr/>
      </dsp:nvSpPr>
      <dsp:spPr>
        <a:xfrm>
          <a:off x="5641744" y="4010"/>
          <a:ext cx="2117800" cy="1270680"/>
        </a:xfrm>
        <a:prstGeom prst="rect">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defRPr cap="all"/>
          </a:pPr>
          <a:r>
            <a:rPr lang="en-GB" sz="2000" b="1" kern="1200" dirty="0"/>
            <a:t>Collaborating </a:t>
          </a:r>
        </a:p>
      </dsp:txBody>
      <dsp:txXfrm>
        <a:off x="5641744" y="4010"/>
        <a:ext cx="2117800" cy="1270680"/>
      </dsp:txXfrm>
    </dsp:sp>
    <dsp:sp modelId="{7880EFD9-61F4-4597-9A7E-A05E0115F50D}">
      <dsp:nvSpPr>
        <dsp:cNvPr id="0" name=""/>
        <dsp:cNvSpPr/>
      </dsp:nvSpPr>
      <dsp:spPr>
        <a:xfrm>
          <a:off x="2547955" y="2351405"/>
          <a:ext cx="456494" cy="91440"/>
        </a:xfrm>
        <a:custGeom>
          <a:avLst/>
          <a:gdLst/>
          <a:ahLst/>
          <a:cxnLst/>
          <a:rect l="0" t="0" r="0" b="0"/>
          <a:pathLst>
            <a:path>
              <a:moveTo>
                <a:pt x="0" y="45720"/>
              </a:moveTo>
              <a:lnTo>
                <a:pt x="456494" y="45720"/>
              </a:lnTo>
            </a:path>
          </a:pathLst>
        </a:custGeom>
        <a:noFill/>
        <a:ln w="9525" cap="flat" cmpd="sng" algn="ctr">
          <a:solidFill>
            <a:schemeClr val="accent5">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933700">
            <a:lnSpc>
              <a:spcPct val="90000"/>
            </a:lnSpc>
            <a:spcBef>
              <a:spcPct val="0"/>
            </a:spcBef>
            <a:spcAft>
              <a:spcPct val="35000"/>
            </a:spcAft>
          </a:pPr>
          <a:endParaRPr lang="en-US" sz="6600" kern="1200"/>
        </a:p>
      </dsp:txBody>
      <dsp:txXfrm>
        <a:off x="2764025" y="2394687"/>
        <a:ext cx="24354" cy="4875"/>
      </dsp:txXfrm>
    </dsp:sp>
    <dsp:sp modelId="{95721B81-89D5-4A4E-8AD8-1ADB1A09D218}">
      <dsp:nvSpPr>
        <dsp:cNvPr id="0" name=""/>
        <dsp:cNvSpPr/>
      </dsp:nvSpPr>
      <dsp:spPr>
        <a:xfrm>
          <a:off x="431955" y="1761784"/>
          <a:ext cx="2117800" cy="127068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defRPr cap="all"/>
          </a:pPr>
          <a:r>
            <a:rPr lang="en-GB" sz="2000" b="1" kern="1200"/>
            <a:t>Showcasing </a:t>
          </a:r>
        </a:p>
      </dsp:txBody>
      <dsp:txXfrm>
        <a:off x="431955" y="1761784"/>
        <a:ext cx="2117800" cy="1270680"/>
      </dsp:txXfrm>
    </dsp:sp>
    <dsp:sp modelId="{38427984-E66A-41D4-8C1A-54F5CE75374F}">
      <dsp:nvSpPr>
        <dsp:cNvPr id="0" name=""/>
        <dsp:cNvSpPr/>
      </dsp:nvSpPr>
      <dsp:spPr>
        <a:xfrm>
          <a:off x="5152850" y="2351405"/>
          <a:ext cx="456494" cy="91440"/>
        </a:xfrm>
        <a:custGeom>
          <a:avLst/>
          <a:gdLst/>
          <a:ahLst/>
          <a:cxnLst/>
          <a:rect l="0" t="0" r="0" b="0"/>
          <a:pathLst>
            <a:path>
              <a:moveTo>
                <a:pt x="0" y="45720"/>
              </a:moveTo>
              <a:lnTo>
                <a:pt x="456494" y="45720"/>
              </a:lnTo>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933700">
            <a:lnSpc>
              <a:spcPct val="90000"/>
            </a:lnSpc>
            <a:spcBef>
              <a:spcPct val="0"/>
            </a:spcBef>
            <a:spcAft>
              <a:spcPct val="35000"/>
            </a:spcAft>
          </a:pPr>
          <a:endParaRPr lang="en-US" sz="6600" kern="1200"/>
        </a:p>
      </dsp:txBody>
      <dsp:txXfrm>
        <a:off x="5368919" y="2394687"/>
        <a:ext cx="24354" cy="4875"/>
      </dsp:txXfrm>
    </dsp:sp>
    <dsp:sp modelId="{D1F91E56-A6C9-4977-B432-C7D00B462D6A}">
      <dsp:nvSpPr>
        <dsp:cNvPr id="0" name=""/>
        <dsp:cNvSpPr/>
      </dsp:nvSpPr>
      <dsp:spPr>
        <a:xfrm>
          <a:off x="3036849" y="1761784"/>
          <a:ext cx="2117800" cy="127068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defRPr cap="all"/>
          </a:pPr>
          <a:r>
            <a:rPr lang="en-GB" sz="2000" b="1" kern="1200" dirty="0" err="1"/>
            <a:t>DoING</a:t>
          </a:r>
          <a:endParaRPr lang="en-GB" sz="2000" b="1" kern="1200" dirty="0"/>
        </a:p>
        <a:p>
          <a:pPr lvl="0" algn="ctr" defTabSz="889000">
            <a:lnSpc>
              <a:spcPct val="90000"/>
            </a:lnSpc>
            <a:spcBef>
              <a:spcPct val="0"/>
            </a:spcBef>
            <a:spcAft>
              <a:spcPct val="35000"/>
            </a:spcAft>
            <a:defRPr cap="all"/>
          </a:pPr>
          <a:r>
            <a:rPr lang="en-GB" sz="2000" b="1" kern="1200" dirty="0"/>
            <a:t> business</a:t>
          </a:r>
          <a:endParaRPr lang="en-GB" sz="2000" kern="1200" dirty="0"/>
        </a:p>
      </dsp:txBody>
      <dsp:txXfrm>
        <a:off x="3036849" y="1761784"/>
        <a:ext cx="2117800" cy="1270680"/>
      </dsp:txXfrm>
    </dsp:sp>
    <dsp:sp modelId="{0F63A649-CCEB-4519-999D-0558467AA95C}">
      <dsp:nvSpPr>
        <dsp:cNvPr id="0" name=""/>
        <dsp:cNvSpPr/>
      </dsp:nvSpPr>
      <dsp:spPr>
        <a:xfrm>
          <a:off x="1490855" y="3030665"/>
          <a:ext cx="5209789" cy="456494"/>
        </a:xfrm>
        <a:custGeom>
          <a:avLst/>
          <a:gdLst/>
          <a:ahLst/>
          <a:cxnLst/>
          <a:rect l="0" t="0" r="0" b="0"/>
          <a:pathLst>
            <a:path>
              <a:moveTo>
                <a:pt x="5209789" y="0"/>
              </a:moveTo>
              <a:lnTo>
                <a:pt x="5209789" y="245347"/>
              </a:lnTo>
              <a:lnTo>
                <a:pt x="0" y="245347"/>
              </a:lnTo>
              <a:lnTo>
                <a:pt x="0" y="456494"/>
              </a:lnTo>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933700">
            <a:lnSpc>
              <a:spcPct val="90000"/>
            </a:lnSpc>
            <a:spcBef>
              <a:spcPct val="0"/>
            </a:spcBef>
            <a:spcAft>
              <a:spcPct val="35000"/>
            </a:spcAft>
          </a:pPr>
          <a:endParaRPr lang="en-US" sz="6600" kern="1200"/>
        </a:p>
      </dsp:txBody>
      <dsp:txXfrm>
        <a:off x="3964937" y="3256474"/>
        <a:ext cx="261625" cy="4875"/>
      </dsp:txXfrm>
    </dsp:sp>
    <dsp:sp modelId="{47BAF395-D7D7-4212-948F-CC22252E6076}">
      <dsp:nvSpPr>
        <dsp:cNvPr id="0" name=""/>
        <dsp:cNvSpPr/>
      </dsp:nvSpPr>
      <dsp:spPr>
        <a:xfrm>
          <a:off x="5641744" y="1761784"/>
          <a:ext cx="2117800" cy="127068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defRPr cap="all"/>
          </a:pPr>
          <a:r>
            <a:rPr lang="en-GB" sz="2000" b="1" kern="1200" dirty="0"/>
            <a:t>Knowledge sharing</a:t>
          </a:r>
          <a:r>
            <a:rPr lang="en-GB" sz="2000" kern="1200" dirty="0"/>
            <a:t> </a:t>
          </a:r>
        </a:p>
      </dsp:txBody>
      <dsp:txXfrm>
        <a:off x="5641744" y="1761784"/>
        <a:ext cx="2117800" cy="1270680"/>
      </dsp:txXfrm>
    </dsp:sp>
    <dsp:sp modelId="{C42B8BB5-D01C-4478-9619-6F8A0E90BC2E}">
      <dsp:nvSpPr>
        <dsp:cNvPr id="0" name=""/>
        <dsp:cNvSpPr/>
      </dsp:nvSpPr>
      <dsp:spPr>
        <a:xfrm>
          <a:off x="2547955" y="4109179"/>
          <a:ext cx="456494" cy="91440"/>
        </a:xfrm>
        <a:custGeom>
          <a:avLst/>
          <a:gdLst/>
          <a:ahLst/>
          <a:cxnLst/>
          <a:rect l="0" t="0" r="0" b="0"/>
          <a:pathLst>
            <a:path>
              <a:moveTo>
                <a:pt x="0" y="45720"/>
              </a:moveTo>
              <a:lnTo>
                <a:pt x="456494" y="45720"/>
              </a:lnTo>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933700">
            <a:lnSpc>
              <a:spcPct val="90000"/>
            </a:lnSpc>
            <a:spcBef>
              <a:spcPct val="0"/>
            </a:spcBef>
            <a:spcAft>
              <a:spcPct val="35000"/>
            </a:spcAft>
          </a:pPr>
          <a:endParaRPr lang="en-US" sz="6600" kern="1200"/>
        </a:p>
      </dsp:txBody>
      <dsp:txXfrm>
        <a:off x="2764025" y="4152461"/>
        <a:ext cx="24354" cy="4875"/>
      </dsp:txXfrm>
    </dsp:sp>
    <dsp:sp modelId="{00F5A73B-1757-4B5E-8CD6-7AB49BB101E7}">
      <dsp:nvSpPr>
        <dsp:cNvPr id="0" name=""/>
        <dsp:cNvSpPr/>
      </dsp:nvSpPr>
      <dsp:spPr>
        <a:xfrm>
          <a:off x="431955" y="3519559"/>
          <a:ext cx="2117800" cy="127068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defRPr cap="all"/>
          </a:pPr>
          <a:r>
            <a:rPr lang="en-GB" sz="2000" b="1" kern="1200"/>
            <a:t>Funding</a:t>
          </a:r>
        </a:p>
      </dsp:txBody>
      <dsp:txXfrm>
        <a:off x="431955" y="3519559"/>
        <a:ext cx="2117800" cy="1270680"/>
      </dsp:txXfrm>
    </dsp:sp>
    <dsp:sp modelId="{C0DAEBCC-1F2B-4031-A88F-DDF95147D242}">
      <dsp:nvSpPr>
        <dsp:cNvPr id="0" name=""/>
        <dsp:cNvSpPr/>
      </dsp:nvSpPr>
      <dsp:spPr>
        <a:xfrm>
          <a:off x="5152850" y="4109179"/>
          <a:ext cx="456494" cy="91440"/>
        </a:xfrm>
        <a:custGeom>
          <a:avLst/>
          <a:gdLst/>
          <a:ahLst/>
          <a:cxnLst/>
          <a:rect l="0" t="0" r="0" b="0"/>
          <a:pathLst>
            <a:path>
              <a:moveTo>
                <a:pt x="0" y="45720"/>
              </a:moveTo>
              <a:lnTo>
                <a:pt x="456494" y="45720"/>
              </a:lnTo>
            </a:path>
          </a:pathLst>
        </a:custGeom>
        <a:noFill/>
        <a:ln w="9525" cap="flat" cmpd="sng" algn="ctr">
          <a:solidFill>
            <a:schemeClr val="accent4">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368919" y="4152461"/>
        <a:ext cx="24354" cy="4875"/>
      </dsp:txXfrm>
    </dsp:sp>
    <dsp:sp modelId="{6D2F3DAD-F0B2-4E44-A351-3C5C99BA0598}">
      <dsp:nvSpPr>
        <dsp:cNvPr id="0" name=""/>
        <dsp:cNvSpPr/>
      </dsp:nvSpPr>
      <dsp:spPr>
        <a:xfrm>
          <a:off x="3036849" y="3519559"/>
          <a:ext cx="2117800" cy="1270680"/>
        </a:xfrm>
        <a:prstGeom prst="rect">
          <a:avLst/>
        </a:prstGeom>
        <a:solidFill>
          <a:srgbClr val="0000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defRPr cap="all"/>
          </a:pPr>
          <a:r>
            <a:rPr lang="en-GB" sz="2000" b="1" kern="1200" dirty="0"/>
            <a:t>Global Reach</a:t>
          </a:r>
        </a:p>
      </dsp:txBody>
      <dsp:txXfrm>
        <a:off x="3036849" y="3519559"/>
        <a:ext cx="2117800" cy="1270680"/>
      </dsp:txXfrm>
    </dsp:sp>
    <dsp:sp modelId="{C8EDB540-71DE-4900-9EBB-ACECAF3A5469}">
      <dsp:nvSpPr>
        <dsp:cNvPr id="0" name=""/>
        <dsp:cNvSpPr/>
      </dsp:nvSpPr>
      <dsp:spPr>
        <a:xfrm>
          <a:off x="5641744" y="3519559"/>
          <a:ext cx="2117800" cy="1270680"/>
        </a:xfrm>
        <a:prstGeom prst="rect">
          <a:avLst/>
        </a:prstGeom>
        <a:solidFill>
          <a:srgbClr val="74B81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defRPr cap="all"/>
          </a:pPr>
          <a:r>
            <a:rPr lang="en-GB" sz="2800" b="1" kern="1200" dirty="0"/>
            <a:t>Building</a:t>
          </a:r>
        </a:p>
        <a:p>
          <a:pPr lvl="0" algn="ctr" defTabSz="1244600">
            <a:lnSpc>
              <a:spcPct val="90000"/>
            </a:lnSpc>
            <a:spcBef>
              <a:spcPct val="0"/>
            </a:spcBef>
            <a:spcAft>
              <a:spcPct val="35000"/>
            </a:spcAft>
            <a:defRPr cap="all"/>
          </a:pPr>
          <a:r>
            <a:rPr lang="en-GB" sz="2800" b="1" kern="1200" dirty="0"/>
            <a:t>Trust</a:t>
          </a:r>
        </a:p>
      </dsp:txBody>
      <dsp:txXfrm>
        <a:off x="5641744" y="3519559"/>
        <a:ext cx="2117800" cy="12706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904"/>
          </a:xfrm>
          <a:prstGeom prst="rect">
            <a:avLst/>
          </a:prstGeom>
        </p:spPr>
        <p:txBody>
          <a:bodyPr vert="horz" lIns="96359" tIns="48180" rIns="96359" bIns="48180" rtlCol="0"/>
          <a:lstStyle>
            <a:lvl1pPr algn="l">
              <a:defRPr sz="1300"/>
            </a:lvl1pPr>
          </a:lstStyle>
          <a:p>
            <a:endParaRPr lang="en-GB" dirty="0"/>
          </a:p>
        </p:txBody>
      </p:sp>
      <p:sp>
        <p:nvSpPr>
          <p:cNvPr id="3" name="Date Placeholder 2"/>
          <p:cNvSpPr>
            <a:spLocks noGrp="1"/>
          </p:cNvSpPr>
          <p:nvPr>
            <p:ph type="dt" sz="quarter" idx="1"/>
          </p:nvPr>
        </p:nvSpPr>
        <p:spPr>
          <a:xfrm>
            <a:off x="3889109" y="0"/>
            <a:ext cx="2975240" cy="499904"/>
          </a:xfrm>
          <a:prstGeom prst="rect">
            <a:avLst/>
          </a:prstGeom>
        </p:spPr>
        <p:txBody>
          <a:bodyPr vert="horz" lIns="96359" tIns="48180" rIns="96359" bIns="48180" rtlCol="0"/>
          <a:lstStyle>
            <a:lvl1pPr algn="r">
              <a:defRPr sz="1300"/>
            </a:lvl1pPr>
          </a:lstStyle>
          <a:p>
            <a:fld id="{BD7D866A-3AA9-4A0B-8EB7-C8DF53743568}" type="datetimeFigureOut">
              <a:rPr lang="en-GB" smtClean="0"/>
              <a:t>17/12/2018</a:t>
            </a:fld>
            <a:endParaRPr lang="en-GB" dirty="0"/>
          </a:p>
        </p:txBody>
      </p:sp>
      <p:sp>
        <p:nvSpPr>
          <p:cNvPr id="4" name="Footer Placeholder 3"/>
          <p:cNvSpPr>
            <a:spLocks noGrp="1"/>
          </p:cNvSpPr>
          <p:nvPr>
            <p:ph type="ftr" sz="quarter" idx="2"/>
          </p:nvPr>
        </p:nvSpPr>
        <p:spPr>
          <a:xfrm>
            <a:off x="0" y="9496436"/>
            <a:ext cx="2975240" cy="499904"/>
          </a:xfrm>
          <a:prstGeom prst="rect">
            <a:avLst/>
          </a:prstGeom>
        </p:spPr>
        <p:txBody>
          <a:bodyPr vert="horz" lIns="96359" tIns="48180" rIns="96359" bIns="48180" rtlCol="0" anchor="b"/>
          <a:lstStyle>
            <a:lvl1pPr algn="l">
              <a:defRPr sz="1300"/>
            </a:lvl1pPr>
          </a:lstStyle>
          <a:p>
            <a:endParaRPr lang="en-GB" dirty="0"/>
          </a:p>
        </p:txBody>
      </p:sp>
      <p:sp>
        <p:nvSpPr>
          <p:cNvPr id="5" name="Slide Number Placeholder 4"/>
          <p:cNvSpPr>
            <a:spLocks noGrp="1"/>
          </p:cNvSpPr>
          <p:nvPr>
            <p:ph type="sldNum" sz="quarter" idx="3"/>
          </p:nvPr>
        </p:nvSpPr>
        <p:spPr>
          <a:xfrm>
            <a:off x="3889109" y="9496436"/>
            <a:ext cx="2975240" cy="499904"/>
          </a:xfrm>
          <a:prstGeom prst="rect">
            <a:avLst/>
          </a:prstGeom>
        </p:spPr>
        <p:txBody>
          <a:bodyPr vert="horz" lIns="96359" tIns="48180" rIns="96359" bIns="48180" rtlCol="0" anchor="b"/>
          <a:lstStyle>
            <a:lvl1pPr algn="r">
              <a:defRPr sz="1300"/>
            </a:lvl1pPr>
          </a:lstStyle>
          <a:p>
            <a:fld id="{3F8E04B3-1C10-46DA-8AD1-ADCD044A1E33}" type="slidenum">
              <a:rPr lang="en-GB" smtClean="0"/>
              <a:t>‹#›</a:t>
            </a:fld>
            <a:endParaRPr lang="en-GB" dirty="0"/>
          </a:p>
        </p:txBody>
      </p:sp>
    </p:spTree>
    <p:extLst>
      <p:ext uri="{BB962C8B-B14F-4D97-AF65-F5344CB8AC3E}">
        <p14:creationId xmlns:p14="http://schemas.microsoft.com/office/powerpoint/2010/main" val="1531403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904"/>
          </a:xfrm>
          <a:prstGeom prst="rect">
            <a:avLst/>
          </a:prstGeom>
        </p:spPr>
        <p:txBody>
          <a:bodyPr vert="horz" lIns="96359" tIns="48180" rIns="96359" bIns="48180" rtlCol="0"/>
          <a:lstStyle>
            <a:lvl1pPr algn="l">
              <a:defRPr sz="1300"/>
            </a:lvl1pPr>
          </a:lstStyle>
          <a:p>
            <a:endParaRPr lang="en-GB" dirty="0"/>
          </a:p>
        </p:txBody>
      </p:sp>
      <p:sp>
        <p:nvSpPr>
          <p:cNvPr id="3" name="Date Placeholder 2"/>
          <p:cNvSpPr>
            <a:spLocks noGrp="1"/>
          </p:cNvSpPr>
          <p:nvPr>
            <p:ph type="dt" idx="1"/>
          </p:nvPr>
        </p:nvSpPr>
        <p:spPr>
          <a:xfrm>
            <a:off x="3889109" y="0"/>
            <a:ext cx="2975240" cy="499904"/>
          </a:xfrm>
          <a:prstGeom prst="rect">
            <a:avLst/>
          </a:prstGeom>
        </p:spPr>
        <p:txBody>
          <a:bodyPr vert="horz" lIns="96359" tIns="48180" rIns="96359" bIns="48180" rtlCol="0"/>
          <a:lstStyle>
            <a:lvl1pPr algn="r">
              <a:defRPr sz="1300"/>
            </a:lvl1pPr>
          </a:lstStyle>
          <a:p>
            <a:fld id="{2D928EFC-D264-4376-A181-36ABAFF1EB9D}" type="datetimeFigureOut">
              <a:rPr lang="en-GB" smtClean="0"/>
              <a:t>17/12/2018</a:t>
            </a:fld>
            <a:endParaRPr lang="en-GB" dirty="0"/>
          </a:p>
        </p:txBody>
      </p:sp>
      <p:sp>
        <p:nvSpPr>
          <p:cNvPr id="4" name="Slide Image Placeholder 3"/>
          <p:cNvSpPr>
            <a:spLocks noGrp="1" noRot="1" noChangeAspect="1"/>
          </p:cNvSpPr>
          <p:nvPr>
            <p:ph type="sldImg" idx="2"/>
          </p:nvPr>
        </p:nvSpPr>
        <p:spPr>
          <a:xfrm>
            <a:off x="933450" y="749300"/>
            <a:ext cx="4999038" cy="3749675"/>
          </a:xfrm>
          <a:prstGeom prst="rect">
            <a:avLst/>
          </a:prstGeom>
          <a:noFill/>
          <a:ln w="12700">
            <a:solidFill>
              <a:prstClr val="black"/>
            </a:solidFill>
          </a:ln>
        </p:spPr>
        <p:txBody>
          <a:bodyPr vert="horz" lIns="96359" tIns="48180" rIns="96359" bIns="48180" rtlCol="0" anchor="ctr"/>
          <a:lstStyle/>
          <a:p>
            <a:endParaRPr lang="en-GB" dirty="0"/>
          </a:p>
        </p:txBody>
      </p:sp>
      <p:sp>
        <p:nvSpPr>
          <p:cNvPr id="5" name="Notes Placeholder 4"/>
          <p:cNvSpPr>
            <a:spLocks noGrp="1"/>
          </p:cNvSpPr>
          <p:nvPr>
            <p:ph type="body" sz="quarter" idx="3"/>
          </p:nvPr>
        </p:nvSpPr>
        <p:spPr>
          <a:xfrm>
            <a:off x="686594" y="4749086"/>
            <a:ext cx="5492750" cy="4499134"/>
          </a:xfrm>
          <a:prstGeom prst="rect">
            <a:avLst/>
          </a:prstGeom>
        </p:spPr>
        <p:txBody>
          <a:bodyPr vert="horz" lIns="96359" tIns="48180" rIns="96359" bIns="481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96436"/>
            <a:ext cx="2975240" cy="499904"/>
          </a:xfrm>
          <a:prstGeom prst="rect">
            <a:avLst/>
          </a:prstGeom>
        </p:spPr>
        <p:txBody>
          <a:bodyPr vert="horz" lIns="96359" tIns="48180" rIns="96359" bIns="48180" rtlCol="0" anchor="b"/>
          <a:lstStyle>
            <a:lvl1pPr algn="l">
              <a:defRPr sz="1300"/>
            </a:lvl1pPr>
          </a:lstStyle>
          <a:p>
            <a:endParaRPr lang="en-GB" dirty="0"/>
          </a:p>
        </p:txBody>
      </p:sp>
      <p:sp>
        <p:nvSpPr>
          <p:cNvPr id="7" name="Slide Number Placeholder 6"/>
          <p:cNvSpPr>
            <a:spLocks noGrp="1"/>
          </p:cNvSpPr>
          <p:nvPr>
            <p:ph type="sldNum" sz="quarter" idx="5"/>
          </p:nvPr>
        </p:nvSpPr>
        <p:spPr>
          <a:xfrm>
            <a:off x="3889109" y="9496436"/>
            <a:ext cx="2975240" cy="499904"/>
          </a:xfrm>
          <a:prstGeom prst="rect">
            <a:avLst/>
          </a:prstGeom>
        </p:spPr>
        <p:txBody>
          <a:bodyPr vert="horz" lIns="96359" tIns="48180" rIns="96359" bIns="48180" rtlCol="0" anchor="b"/>
          <a:lstStyle>
            <a:lvl1pPr algn="r">
              <a:defRPr sz="1300"/>
            </a:lvl1pPr>
          </a:lstStyle>
          <a:p>
            <a:fld id="{23FE1BE1-365F-4B93-8212-9395E24EB107}" type="slidenum">
              <a:rPr lang="en-GB" smtClean="0"/>
              <a:t>‹#›</a:t>
            </a:fld>
            <a:endParaRPr lang="en-GB" dirty="0"/>
          </a:p>
        </p:txBody>
      </p:sp>
    </p:spTree>
    <p:extLst>
      <p:ext uri="{BB962C8B-B14F-4D97-AF65-F5344CB8AC3E}">
        <p14:creationId xmlns:p14="http://schemas.microsoft.com/office/powerpoint/2010/main" val="2069531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FE1BE1-365F-4B93-8212-9395E24EB107}" type="slidenum">
              <a:rPr lang="en-GB" smtClean="0"/>
              <a:t>1</a:t>
            </a:fld>
            <a:endParaRPr lang="en-GB" dirty="0"/>
          </a:p>
        </p:txBody>
      </p:sp>
    </p:spTree>
    <p:extLst>
      <p:ext uri="{BB962C8B-B14F-4D97-AF65-F5344CB8AC3E}">
        <p14:creationId xmlns:p14="http://schemas.microsoft.com/office/powerpoint/2010/main" val="3110950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six item scale splits loneliness</a:t>
            </a:r>
            <a:r>
              <a:rPr lang="en-GB" baseline="0" dirty="0" smtClean="0"/>
              <a:t> into emotional, social and total loneliness which provides us with a clearer understanding of the type of loneliness experienced by participants.  We might expect that living in rural locations in Highland lead our residents to feel more socially isolated – well we will find out if this assumption is true in a minute.</a:t>
            </a:r>
          </a:p>
          <a:p>
            <a:r>
              <a:rPr lang="en-GB" baseline="0" dirty="0" smtClean="0"/>
              <a:t>This tool tells us if the respondent experiences some level of loneliness – this measure groups those who feel lonely all the time, often or sometimes, and a if they experience intense loneliness – which equates to often or always feeling lonely.</a:t>
            </a:r>
          </a:p>
          <a:p>
            <a:endParaRPr lang="en-GB" dirty="0"/>
          </a:p>
        </p:txBody>
      </p:sp>
      <p:sp>
        <p:nvSpPr>
          <p:cNvPr id="4" name="Slide Number Placeholder 3"/>
          <p:cNvSpPr>
            <a:spLocks noGrp="1"/>
          </p:cNvSpPr>
          <p:nvPr>
            <p:ph type="sldNum" sz="quarter" idx="10"/>
          </p:nvPr>
        </p:nvSpPr>
        <p:spPr/>
        <p:txBody>
          <a:bodyPr/>
          <a:lstStyle/>
          <a:p>
            <a:fld id="{84D029B3-E3F8-4622-B563-6C17E8CC4FFD}" type="slidenum">
              <a:rPr lang="en-GB" smtClean="0"/>
              <a:pPr/>
              <a:t>28</a:t>
            </a:fld>
            <a:endParaRPr lang="en-GB"/>
          </a:p>
        </p:txBody>
      </p:sp>
    </p:spTree>
    <p:extLst>
      <p:ext uri="{BB962C8B-B14F-4D97-AF65-F5344CB8AC3E}">
        <p14:creationId xmlns:p14="http://schemas.microsoft.com/office/powerpoint/2010/main" val="290512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Its</a:t>
            </a:r>
            <a:r>
              <a:rPr lang="en-GB" baseline="0" dirty="0" smtClean="0"/>
              <a:t> widely quoted that around 10-13% of the older population experience severe loneliness – our results indicate that our population experience slightly lower levels of severe loneliness than this group.</a:t>
            </a:r>
          </a:p>
          <a:p>
            <a:r>
              <a:rPr lang="en-GB" dirty="0" smtClean="0"/>
              <a:t>Victor et al 2005 found that 38% of older people experience some level of loneliness – our survey</a:t>
            </a:r>
            <a:r>
              <a:rPr lang="en-GB" baseline="0" dirty="0" smtClean="0"/>
              <a:t> showed 67% of our respondents experienced some level of loneliness.</a:t>
            </a:r>
          </a:p>
          <a:p>
            <a:r>
              <a:rPr lang="en-GB" baseline="0" dirty="0" smtClean="0"/>
              <a:t>Lets dig down into the data</a:t>
            </a:r>
            <a:endParaRPr lang="en-GB" dirty="0"/>
          </a:p>
        </p:txBody>
      </p:sp>
      <p:sp>
        <p:nvSpPr>
          <p:cNvPr id="4" name="Slide Number Placeholder 3"/>
          <p:cNvSpPr>
            <a:spLocks noGrp="1"/>
          </p:cNvSpPr>
          <p:nvPr>
            <p:ph type="sldNum" sz="quarter" idx="10"/>
          </p:nvPr>
        </p:nvSpPr>
        <p:spPr/>
        <p:txBody>
          <a:bodyPr/>
          <a:lstStyle/>
          <a:p>
            <a:fld id="{84D029B3-E3F8-4622-B563-6C17E8CC4FFD}" type="slidenum">
              <a:rPr lang="en-GB" smtClean="0"/>
              <a:pPr/>
              <a:t>29</a:t>
            </a:fld>
            <a:endParaRPr lang="en-GB"/>
          </a:p>
        </p:txBody>
      </p:sp>
    </p:spTree>
    <p:extLst>
      <p:ext uri="{BB962C8B-B14F-4D97-AF65-F5344CB8AC3E}">
        <p14:creationId xmlns:p14="http://schemas.microsoft.com/office/powerpoint/2010/main" val="48016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8DFA8DF-F932-4451-AC0C-907FA2A2931D}" type="slidenum">
              <a:rPr lang="en-GB" smtClean="0"/>
              <a:pPr/>
              <a:t>41</a:t>
            </a:fld>
            <a:endParaRPr lang="en-GB"/>
          </a:p>
        </p:txBody>
      </p:sp>
    </p:spTree>
    <p:extLst>
      <p:ext uri="{BB962C8B-B14F-4D97-AF65-F5344CB8AC3E}">
        <p14:creationId xmlns:p14="http://schemas.microsoft.com/office/powerpoint/2010/main" val="4108779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CC5285-6641-4A4D-B766-2A8544B36096}" type="slidenum">
              <a:rPr lang="en-US" smtClean="0"/>
              <a:t>46</a:t>
            </a:fld>
            <a:endParaRPr lang="en-US"/>
          </a:p>
        </p:txBody>
      </p:sp>
    </p:spTree>
    <p:extLst>
      <p:ext uri="{BB962C8B-B14F-4D97-AF65-F5344CB8AC3E}">
        <p14:creationId xmlns:p14="http://schemas.microsoft.com/office/powerpoint/2010/main" val="1809144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CC5285-6641-4A4D-B766-2A8544B36096}" type="slidenum">
              <a:rPr lang="en-US" smtClean="0"/>
              <a:t>47</a:t>
            </a:fld>
            <a:endParaRPr lang="en-US"/>
          </a:p>
        </p:txBody>
      </p:sp>
    </p:spTree>
    <p:extLst>
      <p:ext uri="{BB962C8B-B14F-4D97-AF65-F5344CB8AC3E}">
        <p14:creationId xmlns:p14="http://schemas.microsoft.com/office/powerpoint/2010/main" val="3765916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cyclical, relapsing and remitting nature of many mental health experiences meant that people needed to find and access support intermittently, which was a challenge if circumstances had changed i.e. moving to different location, changes </a:t>
            </a:r>
          </a:p>
          <a:p>
            <a:r>
              <a:rPr lang="en-GB" sz="1200" kern="1200" dirty="0">
                <a:solidFill>
                  <a:schemeClr val="tx1"/>
                </a:solidFill>
                <a:effectLst/>
                <a:latin typeface="+mn-lt"/>
                <a:ea typeface="+mn-ea"/>
                <a:cs typeface="+mn-cs"/>
              </a:rPr>
              <a:t>The ‘finding support’ stage tended to be focussed around self-initiated support and information seeking through various approaches such as online, through the health service or by meeting other people with similar issues. </a:t>
            </a:r>
          </a:p>
          <a:p>
            <a:r>
              <a:rPr lang="en-GB" sz="1200" kern="1200" dirty="0">
                <a:solidFill>
                  <a:schemeClr val="tx1"/>
                </a:solidFill>
                <a:effectLst/>
                <a:latin typeface="+mn-lt"/>
                <a:ea typeface="+mn-ea"/>
                <a:cs typeface="+mn-cs"/>
              </a:rPr>
              <a:t>A central barrier to finding support was not knowing what to look for, where to look or who to ask. Finding information took long periods of time and participants often felt they had to seek out information themselves and lacked an overview of what was out there. </a:t>
            </a:r>
          </a:p>
          <a:p>
            <a:r>
              <a:rPr lang="en-GB" sz="1200" kern="1200" dirty="0">
                <a:solidFill>
                  <a:schemeClr val="tx1"/>
                </a:solidFill>
                <a:effectLst/>
                <a:latin typeface="+mn-lt"/>
                <a:ea typeface="+mn-ea"/>
                <a:cs typeface="+mn-cs"/>
              </a:rPr>
              <a:t>Participants reported that everyone needs help to find a form of support that will work for them, and relationships were also stressed as important in order to find the health and care professional and peers that work well with the person. The type of support also differed according to the stage of the journey/trajectory, with different services supporting different needs. The different types of services described included: National Health Services (NHS), charity and third sector organisations, and </a:t>
            </a:r>
          </a:p>
          <a:p>
            <a:r>
              <a:rPr lang="en-GB" sz="1200" kern="1200" dirty="0">
                <a:solidFill>
                  <a:schemeClr val="tx1"/>
                </a:solidFill>
                <a:effectLst/>
                <a:latin typeface="+mn-lt"/>
                <a:ea typeface="+mn-ea"/>
                <a:cs typeface="+mn-cs"/>
              </a:rPr>
              <a:t>self-management through using the knowledge they had gained about themselves during their journey to better understand what worked for them. This also involved recognising the signs and symptoms that indicate they may need additional support. </a:t>
            </a:r>
            <a:endParaRPr lang="en-US" dirty="0"/>
          </a:p>
        </p:txBody>
      </p:sp>
      <p:sp>
        <p:nvSpPr>
          <p:cNvPr id="4" name="Slide Number Placeholder 3"/>
          <p:cNvSpPr>
            <a:spLocks noGrp="1"/>
          </p:cNvSpPr>
          <p:nvPr>
            <p:ph type="sldNum" sz="quarter" idx="5"/>
          </p:nvPr>
        </p:nvSpPr>
        <p:spPr/>
        <p:txBody>
          <a:bodyPr/>
          <a:lstStyle/>
          <a:p>
            <a:fld id="{A8CC5285-6641-4A4D-B766-2A8544B36096}" type="slidenum">
              <a:rPr lang="en-US" smtClean="0"/>
              <a:t>48</a:t>
            </a:fld>
            <a:endParaRPr lang="en-US"/>
          </a:p>
        </p:txBody>
      </p:sp>
    </p:spTree>
    <p:extLst>
      <p:ext uri="{BB962C8B-B14F-4D97-AF65-F5344CB8AC3E}">
        <p14:creationId xmlns:p14="http://schemas.microsoft.com/office/powerpoint/2010/main" val="1480080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EAD9AD-09C4-49A4-8FFD-C220A1FAF1EB}" type="slidenum">
              <a:rPr lang="en-GB" smtClean="0"/>
              <a:t>54</a:t>
            </a:fld>
            <a:endParaRPr lang="en-GB" dirty="0"/>
          </a:p>
        </p:txBody>
      </p:sp>
    </p:spTree>
    <p:extLst>
      <p:ext uri="{BB962C8B-B14F-4D97-AF65-F5344CB8AC3E}">
        <p14:creationId xmlns:p14="http://schemas.microsoft.com/office/powerpoint/2010/main" val="1978509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enable rural people to be open about their mental health</a:t>
            </a:r>
          </a:p>
          <a:p>
            <a:r>
              <a:rPr lang="en-GB" dirty="0" smtClean="0"/>
              <a:t>create a solid evidence base for what works to improve people's lives</a:t>
            </a:r>
          </a:p>
          <a:p>
            <a:r>
              <a:rPr lang="en-GB" dirty="0" smtClean="0"/>
              <a:t>create a programme to influence policy-makers to channel resources in ways that bring positive change through a network of rural organisations across Scotland</a:t>
            </a:r>
          </a:p>
          <a:p>
            <a:endParaRPr lang="en-GB" dirty="0"/>
          </a:p>
        </p:txBody>
      </p:sp>
      <p:sp>
        <p:nvSpPr>
          <p:cNvPr id="4" name="Slide Number Placeholder 3"/>
          <p:cNvSpPr>
            <a:spLocks noGrp="1"/>
          </p:cNvSpPr>
          <p:nvPr>
            <p:ph type="sldNum" sz="quarter" idx="10"/>
          </p:nvPr>
        </p:nvSpPr>
        <p:spPr/>
        <p:txBody>
          <a:bodyPr/>
          <a:lstStyle/>
          <a:p>
            <a:fld id="{4CEAD9AD-09C4-49A4-8FFD-C220A1FAF1EB}" type="slidenum">
              <a:rPr lang="en-GB" smtClean="0"/>
              <a:t>58</a:t>
            </a:fld>
            <a:endParaRPr lang="en-GB" dirty="0"/>
          </a:p>
        </p:txBody>
      </p:sp>
    </p:spTree>
    <p:extLst>
      <p:ext uri="{BB962C8B-B14F-4D97-AF65-F5344CB8AC3E}">
        <p14:creationId xmlns:p14="http://schemas.microsoft.com/office/powerpoint/2010/main" val="3023250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3168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3" y="4343401"/>
            <a:ext cx="5486399" cy="4114800"/>
          </a:xfrm>
          <a:prstGeom prst="rect">
            <a:avLst/>
          </a:prstGeom>
        </p:spPr>
        <p:txBody>
          <a:bodyPr lIns="91419" tIns="91419" rIns="91419" bIns="91419" anchor="t" anchorCtr="0">
            <a:noAutofit/>
          </a:bodyPr>
          <a:lstStyle/>
          <a:p>
            <a:endParaRPr dirty="0"/>
          </a:p>
        </p:txBody>
      </p:sp>
    </p:spTree>
    <p:extLst>
      <p:ext uri="{BB962C8B-B14F-4D97-AF65-F5344CB8AC3E}">
        <p14:creationId xmlns:p14="http://schemas.microsoft.com/office/powerpoint/2010/main" val="28272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FE1BE1-365F-4B93-8212-9395E24EB107}" type="slidenum">
              <a:rPr lang="en-GB" smtClean="0"/>
              <a:t>2</a:t>
            </a:fld>
            <a:endParaRPr lang="en-GB"/>
          </a:p>
        </p:txBody>
      </p:sp>
    </p:spTree>
    <p:extLst>
      <p:ext uri="{BB962C8B-B14F-4D97-AF65-F5344CB8AC3E}">
        <p14:creationId xmlns:p14="http://schemas.microsoft.com/office/powerpoint/2010/main" val="1296810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3" y="4343401"/>
            <a:ext cx="5486399" cy="4114800"/>
          </a:xfrm>
          <a:prstGeom prst="rect">
            <a:avLst/>
          </a:prstGeom>
        </p:spPr>
        <p:txBody>
          <a:bodyPr lIns="91419" tIns="91419" rIns="91419" bIns="91419" anchor="t" anchorCtr="0">
            <a:noAutofit/>
          </a:bodyPr>
          <a:lstStyle/>
          <a:p>
            <a:endParaRPr dirty="0"/>
          </a:p>
        </p:txBody>
      </p:sp>
    </p:spTree>
    <p:extLst>
      <p:ext uri="{BB962C8B-B14F-4D97-AF65-F5344CB8AC3E}">
        <p14:creationId xmlns:p14="http://schemas.microsoft.com/office/powerpoint/2010/main" val="1137518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FE1BE1-365F-4B93-8212-9395E24EB107}" type="slidenum">
              <a:rPr lang="en-GB" smtClean="0"/>
              <a:t>4</a:t>
            </a:fld>
            <a:endParaRPr lang="en-GB"/>
          </a:p>
        </p:txBody>
      </p:sp>
    </p:spTree>
    <p:extLst>
      <p:ext uri="{BB962C8B-B14F-4D97-AF65-F5344CB8AC3E}">
        <p14:creationId xmlns:p14="http://schemas.microsoft.com/office/powerpoint/2010/main" val="360116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FE1BE1-365F-4B93-8212-9395E24EB107}" type="slidenum">
              <a:rPr lang="en-GB" smtClean="0"/>
              <a:t>5</a:t>
            </a:fld>
            <a:endParaRPr lang="en-GB"/>
          </a:p>
        </p:txBody>
      </p:sp>
    </p:spTree>
    <p:extLst>
      <p:ext uri="{BB962C8B-B14F-4D97-AF65-F5344CB8AC3E}">
        <p14:creationId xmlns:p14="http://schemas.microsoft.com/office/powerpoint/2010/main" val="243907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FE1BE1-365F-4B93-8212-9395E24EB107}"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97455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FE1BE1-365F-4B93-8212-9395E24EB107}" type="slidenum">
              <a:rPr lang="en-GB" smtClean="0"/>
              <a:t>19</a:t>
            </a:fld>
            <a:endParaRPr lang="en-GB" dirty="0"/>
          </a:p>
        </p:txBody>
      </p:sp>
    </p:spTree>
    <p:extLst>
      <p:ext uri="{BB962C8B-B14F-4D97-AF65-F5344CB8AC3E}">
        <p14:creationId xmlns:p14="http://schemas.microsoft.com/office/powerpoint/2010/main" val="311095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22% of the Highland population are 65 and</a:t>
            </a:r>
            <a:r>
              <a:rPr lang="en-GB" baseline="0" dirty="0" smtClean="0"/>
              <a:t> over.  </a:t>
            </a:r>
            <a:r>
              <a:rPr lang="en-GB" dirty="0" smtClean="0"/>
              <a:t>We wanted to know if loneliness is an issue in Highland – the logical step was to measure it so we surveyed 3000 men and women 65 and over.</a:t>
            </a:r>
          </a:p>
          <a:p>
            <a:r>
              <a:rPr lang="en-GB" dirty="0" smtClean="0"/>
              <a:t>This group was picked as we have an aging population</a:t>
            </a:r>
            <a:r>
              <a:rPr lang="en-GB" baseline="0" dirty="0" smtClean="0"/>
              <a:t> in Highland and it allowed us to collect enough numbers to make the data valid. (money was also a factor).</a:t>
            </a:r>
            <a:endParaRPr lang="en-GB" dirty="0" smtClean="0"/>
          </a:p>
          <a:p>
            <a:r>
              <a:rPr lang="en-GB" dirty="0" smtClean="0"/>
              <a:t>They were posted a survey and freepost return envelope with a closing date of 29</a:t>
            </a:r>
            <a:r>
              <a:rPr lang="en-GB" baseline="30000" dirty="0" smtClean="0"/>
              <a:t>th</a:t>
            </a:r>
            <a:r>
              <a:rPr lang="en-GB" dirty="0" smtClean="0"/>
              <a:t> July 2016</a:t>
            </a:r>
          </a:p>
          <a:p>
            <a:r>
              <a:rPr lang="en-GB" dirty="0" smtClean="0"/>
              <a:t>We expected</a:t>
            </a:r>
            <a:r>
              <a:rPr lang="en-GB" baseline="0" dirty="0" smtClean="0"/>
              <a:t> a 10-20% return rate and were surprised to receive over fifteen hundred responses.</a:t>
            </a:r>
          </a:p>
          <a:p>
            <a:endParaRPr lang="en-GB" dirty="0" smtClean="0"/>
          </a:p>
        </p:txBody>
      </p:sp>
      <p:sp>
        <p:nvSpPr>
          <p:cNvPr id="4" name="Slide Number Placeholder 3"/>
          <p:cNvSpPr>
            <a:spLocks noGrp="1"/>
          </p:cNvSpPr>
          <p:nvPr>
            <p:ph type="sldNum" sz="quarter" idx="10"/>
          </p:nvPr>
        </p:nvSpPr>
        <p:spPr/>
        <p:txBody>
          <a:bodyPr/>
          <a:lstStyle/>
          <a:p>
            <a:fld id="{84D029B3-E3F8-4622-B563-6C17E8CC4FFD}" type="slidenum">
              <a:rPr lang="en-GB" smtClean="0"/>
              <a:pPr/>
              <a:t>25</a:t>
            </a:fld>
            <a:endParaRPr lang="en-GB"/>
          </a:p>
        </p:txBody>
      </p:sp>
    </p:spTree>
    <p:extLst>
      <p:ext uri="{BB962C8B-B14F-4D97-AF65-F5344CB8AC3E}">
        <p14:creationId xmlns:p14="http://schemas.microsoft.com/office/powerpoint/2010/main" val="198221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C5285-6641-4A4D-B766-2A8544B36096}" type="slidenum">
              <a:rPr lang="en-US" smtClean="0"/>
              <a:t>26</a:t>
            </a:fld>
            <a:endParaRPr lang="en-US"/>
          </a:p>
        </p:txBody>
      </p:sp>
    </p:spTree>
    <p:extLst>
      <p:ext uri="{BB962C8B-B14F-4D97-AF65-F5344CB8AC3E}">
        <p14:creationId xmlns:p14="http://schemas.microsoft.com/office/powerpoint/2010/main" val="1875256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used the 6 item De </a:t>
            </a:r>
            <a:r>
              <a:rPr lang="en-GB" dirty="0" err="1" smtClean="0"/>
              <a:t>Jong</a:t>
            </a:r>
            <a:r>
              <a:rPr lang="en-GB" dirty="0" smtClean="0"/>
              <a:t> </a:t>
            </a:r>
            <a:r>
              <a:rPr lang="en-GB" dirty="0" err="1" smtClean="0"/>
              <a:t>Gieveld</a:t>
            </a:r>
            <a:r>
              <a:rPr lang="en-GB" dirty="0" smtClean="0"/>
              <a:t> scale which is validated</a:t>
            </a:r>
            <a:r>
              <a:rPr lang="en-GB" baseline="0" dirty="0" smtClean="0"/>
              <a:t> and robust loneliness measuring tool which contains 6 questions.</a:t>
            </a:r>
          </a:p>
          <a:p>
            <a:r>
              <a:rPr lang="en-GB" baseline="0" dirty="0" smtClean="0"/>
              <a:t>It provides us with a score for emotional, social and total level of loneliness.  We used this as it is validated for use in Europe and with older populations, it can be delivered verbally or in written form and is seen as the Gold standard measurement tool.</a:t>
            </a:r>
          </a:p>
          <a:p>
            <a:r>
              <a:rPr lang="en-GB" baseline="0" dirty="0" smtClean="0"/>
              <a:t>We also used a three question sense of coherence scale and one question about the participants perceived quality of life.</a:t>
            </a:r>
            <a:endParaRPr lang="en-GB" dirty="0"/>
          </a:p>
        </p:txBody>
      </p:sp>
      <p:sp>
        <p:nvSpPr>
          <p:cNvPr id="4" name="Slide Number Placeholder 3"/>
          <p:cNvSpPr>
            <a:spLocks noGrp="1"/>
          </p:cNvSpPr>
          <p:nvPr>
            <p:ph type="sldNum" sz="quarter" idx="10"/>
          </p:nvPr>
        </p:nvSpPr>
        <p:spPr/>
        <p:txBody>
          <a:bodyPr/>
          <a:lstStyle/>
          <a:p>
            <a:fld id="{84D029B3-E3F8-4622-B563-6C17E8CC4FFD}" type="slidenum">
              <a:rPr lang="en-GB" smtClean="0"/>
              <a:pPr/>
              <a:t>27</a:t>
            </a:fld>
            <a:endParaRPr lang="en-GB"/>
          </a:p>
        </p:txBody>
      </p:sp>
    </p:spTree>
    <p:extLst>
      <p:ext uri="{BB962C8B-B14F-4D97-AF65-F5344CB8AC3E}">
        <p14:creationId xmlns:p14="http://schemas.microsoft.com/office/powerpoint/2010/main" val="81798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83"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8159B4-431F-44E8-9BC3-ECDD695F3FDA}" type="datetimeFigureOut">
              <a:rPr lang="en-GB" smtClean="0"/>
              <a:t>17/12/2018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041C42-6F98-4B57-8982-A45D9667D63C}" type="slidenum">
              <a:rPr lang="en-GB" smtClean="0"/>
              <a:t>‹#›</a:t>
            </a:fld>
            <a:endParaRPr lang="en-GB" dirty="0"/>
          </a:p>
        </p:txBody>
      </p:sp>
    </p:spTree>
    <p:extLst>
      <p:ext uri="{BB962C8B-B14F-4D97-AF65-F5344CB8AC3E}">
        <p14:creationId xmlns:p14="http://schemas.microsoft.com/office/powerpoint/2010/main" val="356978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8159B4-431F-44E8-9BC3-ECDD695F3FDA}" type="datetimeFigureOut">
              <a:rPr lang="en-GB" smtClean="0"/>
              <a:t>17/12/2018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041C42-6F98-4B57-8982-A45D9667D63C}" type="slidenum">
              <a:rPr lang="en-GB" smtClean="0"/>
              <a:t>‹#›</a:t>
            </a:fld>
            <a:endParaRPr lang="en-GB" dirty="0"/>
          </a:p>
        </p:txBody>
      </p:sp>
    </p:spTree>
    <p:extLst>
      <p:ext uri="{BB962C8B-B14F-4D97-AF65-F5344CB8AC3E}">
        <p14:creationId xmlns:p14="http://schemas.microsoft.com/office/powerpoint/2010/main" val="17433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8159B4-431F-44E8-9BC3-ECDD695F3FDA}" type="datetimeFigureOut">
              <a:rPr lang="en-GB" smtClean="0"/>
              <a:t>17/12/2018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041C42-6F98-4B57-8982-A45D9667D63C}" type="slidenum">
              <a:rPr lang="en-GB" smtClean="0"/>
              <a:t>‹#›</a:t>
            </a:fld>
            <a:endParaRPr lang="en-GB" dirty="0"/>
          </a:p>
        </p:txBody>
      </p:sp>
    </p:spTree>
    <p:extLst>
      <p:ext uri="{BB962C8B-B14F-4D97-AF65-F5344CB8AC3E}">
        <p14:creationId xmlns:p14="http://schemas.microsoft.com/office/powerpoint/2010/main" val="2113102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key color">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232700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Picture 4" descr="C:\Users\Michael\CloudStation\CNR-Santé\-= Dossier de travail =-\Présentations\140317 - OneMoreLife\Logo-OneMoreLif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3547" y="6221270"/>
            <a:ext cx="803720" cy="57870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Ellipse 7"/>
          <p:cNvSpPr/>
          <p:nvPr userDrawn="1"/>
        </p:nvSpPr>
        <p:spPr>
          <a:xfrm>
            <a:off x="8604448" y="6317522"/>
            <a:ext cx="343998" cy="34399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dirty="0">
              <a:solidFill>
                <a:prstClr val="white"/>
              </a:solidFill>
            </a:endParaRPr>
          </a:p>
        </p:txBody>
      </p:sp>
      <p:sp>
        <p:nvSpPr>
          <p:cNvPr id="9" name="Espace réservé du numéro de diapositive 5"/>
          <p:cNvSpPr>
            <a:spLocks noGrp="1"/>
          </p:cNvSpPr>
          <p:nvPr>
            <p:ph type="sldNum" sz="quarter" idx="4"/>
          </p:nvPr>
        </p:nvSpPr>
        <p:spPr>
          <a:xfrm>
            <a:off x="8555251" y="6312027"/>
            <a:ext cx="442392" cy="365125"/>
          </a:xfrm>
          <a:prstGeom prst="rect">
            <a:avLst/>
          </a:prstGeom>
        </p:spPr>
        <p:txBody>
          <a:bodyPr vert="horz" lIns="91440" tIns="45720" rIns="91440" bIns="45720" rtlCol="0" anchor="ctr"/>
          <a:lstStyle>
            <a:lvl1pPr algn="ctr">
              <a:defRPr sz="900">
                <a:solidFill>
                  <a:schemeClr val="bg1"/>
                </a:solidFill>
                <a:latin typeface="Nexa Bold" pitchFamily="50" charset="0"/>
                <a:ea typeface="Bellota" pitchFamily="50" charset="0"/>
              </a:defRPr>
            </a:lvl1pPr>
          </a:lstStyle>
          <a:p>
            <a:fld id="{49240206-702C-4B7E-91FC-69A849D4B58D}" type="slidenum">
              <a:rPr lang="fr-FR" smtClean="0">
                <a:solidFill>
                  <a:prstClr val="white"/>
                </a:solidFill>
              </a:rPr>
              <a:pPr/>
              <a:t>‹#›</a:t>
            </a:fld>
            <a:endParaRPr lang="fr-FR" dirty="0">
              <a:solidFill>
                <a:prstClr val="white"/>
              </a:solidFill>
            </a:endParaRPr>
          </a:p>
        </p:txBody>
      </p:sp>
    </p:spTree>
    <p:extLst>
      <p:ext uri="{BB962C8B-B14F-4D97-AF65-F5344CB8AC3E}">
        <p14:creationId xmlns:p14="http://schemas.microsoft.com/office/powerpoint/2010/main" val="302777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8159B4-431F-44E8-9BC3-ECDD695F3FDA}" type="datetimeFigureOut">
              <a:rPr lang="en-GB" smtClean="0"/>
              <a:t>17/12/2018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041C42-6F98-4B57-8982-A45D9667D63C}" type="slidenum">
              <a:rPr lang="en-GB" smtClean="0"/>
              <a:t>‹#›</a:t>
            </a:fld>
            <a:endParaRPr lang="en-GB" dirty="0"/>
          </a:p>
        </p:txBody>
      </p:sp>
    </p:spTree>
    <p:extLst>
      <p:ext uri="{BB962C8B-B14F-4D97-AF65-F5344CB8AC3E}">
        <p14:creationId xmlns:p14="http://schemas.microsoft.com/office/powerpoint/2010/main" val="27204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83" indent="0">
              <a:buNone/>
              <a:defRPr sz="1351">
                <a:solidFill>
                  <a:schemeClr val="tx1">
                    <a:tint val="75000"/>
                  </a:schemeClr>
                </a:solidFill>
              </a:defRPr>
            </a:lvl2pPr>
            <a:lvl3pPr marL="685766" indent="0">
              <a:buNone/>
              <a:defRPr sz="1200">
                <a:solidFill>
                  <a:schemeClr val="tx1">
                    <a:tint val="75000"/>
                  </a:schemeClr>
                </a:solidFill>
              </a:defRPr>
            </a:lvl3pPr>
            <a:lvl4pPr marL="1028649" indent="0">
              <a:buNone/>
              <a:defRPr sz="1051">
                <a:solidFill>
                  <a:schemeClr val="tx1">
                    <a:tint val="75000"/>
                  </a:schemeClr>
                </a:solidFill>
              </a:defRPr>
            </a:lvl4pPr>
            <a:lvl5pPr marL="1371532" indent="0">
              <a:buNone/>
              <a:defRPr sz="1051">
                <a:solidFill>
                  <a:schemeClr val="tx1">
                    <a:tint val="75000"/>
                  </a:schemeClr>
                </a:solidFill>
              </a:defRPr>
            </a:lvl5pPr>
            <a:lvl6pPr marL="1714414" indent="0">
              <a:buNone/>
              <a:defRPr sz="1051">
                <a:solidFill>
                  <a:schemeClr val="tx1">
                    <a:tint val="75000"/>
                  </a:schemeClr>
                </a:solidFill>
              </a:defRPr>
            </a:lvl6pPr>
            <a:lvl7pPr marL="2057297" indent="0">
              <a:buNone/>
              <a:defRPr sz="1051">
                <a:solidFill>
                  <a:schemeClr val="tx1">
                    <a:tint val="75000"/>
                  </a:schemeClr>
                </a:solidFill>
              </a:defRPr>
            </a:lvl7pPr>
            <a:lvl8pPr marL="2400180" indent="0">
              <a:buNone/>
              <a:defRPr sz="1051">
                <a:solidFill>
                  <a:schemeClr val="tx1">
                    <a:tint val="75000"/>
                  </a:schemeClr>
                </a:solidFill>
              </a:defRPr>
            </a:lvl8pPr>
            <a:lvl9pPr marL="2743063"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159B4-431F-44E8-9BC3-ECDD695F3FDA}" type="datetimeFigureOut">
              <a:rPr lang="en-GB" smtClean="0"/>
              <a:t>17/12/2018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041C42-6F98-4B57-8982-A45D9667D63C}" type="slidenum">
              <a:rPr lang="en-GB" smtClean="0"/>
              <a:t>‹#›</a:t>
            </a:fld>
            <a:endParaRPr lang="en-GB" dirty="0"/>
          </a:p>
        </p:txBody>
      </p:sp>
    </p:spTree>
    <p:extLst>
      <p:ext uri="{BB962C8B-B14F-4D97-AF65-F5344CB8AC3E}">
        <p14:creationId xmlns:p14="http://schemas.microsoft.com/office/powerpoint/2010/main" val="263746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8159B4-431F-44E8-9BC3-ECDD695F3FDA}" type="datetimeFigureOut">
              <a:rPr lang="en-GB" smtClean="0"/>
              <a:t>17/12/2018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041C42-6F98-4B57-8982-A45D9667D63C}" type="slidenum">
              <a:rPr lang="en-GB" smtClean="0"/>
              <a:t>‹#›</a:t>
            </a:fld>
            <a:endParaRPr lang="en-GB" dirty="0"/>
          </a:p>
        </p:txBody>
      </p:sp>
    </p:spTree>
    <p:extLst>
      <p:ext uri="{BB962C8B-B14F-4D97-AF65-F5344CB8AC3E}">
        <p14:creationId xmlns:p14="http://schemas.microsoft.com/office/powerpoint/2010/main" val="377455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8159B4-431F-44E8-9BC3-ECDD695F3FDA}" type="datetimeFigureOut">
              <a:rPr lang="en-GB" smtClean="0"/>
              <a:t>17/12/2018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8041C42-6F98-4B57-8982-A45D9667D63C}" type="slidenum">
              <a:rPr lang="en-GB" smtClean="0"/>
              <a:t>‹#›</a:t>
            </a:fld>
            <a:endParaRPr lang="en-GB" dirty="0"/>
          </a:p>
        </p:txBody>
      </p:sp>
    </p:spTree>
    <p:extLst>
      <p:ext uri="{BB962C8B-B14F-4D97-AF65-F5344CB8AC3E}">
        <p14:creationId xmlns:p14="http://schemas.microsoft.com/office/powerpoint/2010/main" val="2330746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8159B4-431F-44E8-9BC3-ECDD695F3FDA}" type="datetimeFigureOut">
              <a:rPr lang="en-GB" smtClean="0"/>
              <a:t>17/12/2018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8041C42-6F98-4B57-8982-A45D9667D63C}" type="slidenum">
              <a:rPr lang="en-GB" smtClean="0"/>
              <a:t>‹#›</a:t>
            </a:fld>
            <a:endParaRPr lang="en-GB" dirty="0"/>
          </a:p>
        </p:txBody>
      </p:sp>
    </p:spTree>
    <p:extLst>
      <p:ext uri="{BB962C8B-B14F-4D97-AF65-F5344CB8AC3E}">
        <p14:creationId xmlns:p14="http://schemas.microsoft.com/office/powerpoint/2010/main" val="2531141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159B4-431F-44E8-9BC3-ECDD695F3FDA}" type="datetimeFigureOut">
              <a:rPr lang="en-GB" smtClean="0"/>
              <a:t>17/12/2018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8041C42-6F98-4B57-8982-A45D9667D63C}" type="slidenum">
              <a:rPr lang="en-GB" smtClean="0"/>
              <a:t>‹#›</a:t>
            </a:fld>
            <a:endParaRPr lang="en-GB" dirty="0"/>
          </a:p>
        </p:txBody>
      </p:sp>
    </p:spTree>
    <p:extLst>
      <p:ext uri="{BB962C8B-B14F-4D97-AF65-F5344CB8AC3E}">
        <p14:creationId xmlns:p14="http://schemas.microsoft.com/office/powerpoint/2010/main" val="1636757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6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88159B4-431F-44E8-9BC3-ECDD695F3FDA}" type="datetimeFigureOut">
              <a:rPr lang="en-GB" smtClean="0"/>
              <a:t>17/12/2018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041C42-6F98-4B57-8982-A45D9667D63C}" type="slidenum">
              <a:rPr lang="en-GB" smtClean="0"/>
              <a:t>‹#›</a:t>
            </a:fld>
            <a:endParaRPr lang="en-GB" dirty="0"/>
          </a:p>
        </p:txBody>
      </p:sp>
    </p:spTree>
    <p:extLst>
      <p:ext uri="{BB962C8B-B14F-4D97-AF65-F5344CB8AC3E}">
        <p14:creationId xmlns:p14="http://schemas.microsoft.com/office/powerpoint/2010/main" val="416048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88159B4-431F-44E8-9BC3-ECDD695F3FDA}" type="datetimeFigureOut">
              <a:rPr lang="en-GB" smtClean="0"/>
              <a:t>17/12/2018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041C42-6F98-4B57-8982-A45D9667D63C}" type="slidenum">
              <a:rPr lang="en-GB" smtClean="0"/>
              <a:t>‹#›</a:t>
            </a:fld>
            <a:endParaRPr lang="en-GB" dirty="0"/>
          </a:p>
        </p:txBody>
      </p:sp>
    </p:spTree>
    <p:extLst>
      <p:ext uri="{BB962C8B-B14F-4D97-AF65-F5344CB8AC3E}">
        <p14:creationId xmlns:p14="http://schemas.microsoft.com/office/powerpoint/2010/main" val="274660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8159B4-431F-44E8-9BC3-ECDD695F3FDA}" type="datetimeFigureOut">
              <a:rPr lang="en-GB" smtClean="0"/>
              <a:t>17/12/2018</a:t>
            </a:fld>
            <a:endParaRPr lang="en-GB" dirty="0"/>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041C42-6F98-4B57-8982-A45D9667D63C}" type="slidenum">
              <a:rPr lang="en-GB" smtClean="0"/>
              <a:t>‹#›</a:t>
            </a:fld>
            <a:endParaRPr lang="en-GB" dirty="0"/>
          </a:p>
        </p:txBody>
      </p:sp>
    </p:spTree>
    <p:extLst>
      <p:ext uri="{BB962C8B-B14F-4D97-AF65-F5344CB8AC3E}">
        <p14:creationId xmlns:p14="http://schemas.microsoft.com/office/powerpoint/2010/main" val="757059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ctr" defTabSz="685766" rtl="0" eaLnBrk="1" latinLnBrk="0" hangingPunct="1">
        <a:spcBef>
          <a:spcPct val="0"/>
        </a:spcBef>
        <a:buNone/>
        <a:defRPr sz="3300" kern="1200">
          <a:solidFill>
            <a:schemeClr val="tx1"/>
          </a:solidFill>
          <a:latin typeface="+mj-lt"/>
          <a:ea typeface="+mj-ea"/>
          <a:cs typeface="+mj-cs"/>
        </a:defRPr>
      </a:lvl1pPr>
    </p:titleStyle>
    <p:bodyStyle>
      <a:lvl1pPr marL="257162" indent="-257162" algn="l" defTabSz="68576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85" indent="-214303" algn="l" defTabSz="685766"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07" indent="-171442" algn="l" defTabSz="685766"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973"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856"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04"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B626B98-5D39-4342-9062-066606F8FF69}" type="datetimeFigureOut">
              <a:rPr lang="fr-FR" smtClean="0">
                <a:solidFill>
                  <a:srgbClr val="3C3C3C">
                    <a:tint val="75000"/>
                  </a:srgbClr>
                </a:solidFill>
              </a:rPr>
              <a:pPr/>
              <a:t>17/12/2018</a:t>
            </a:fld>
            <a:endParaRPr lang="fr-FR" dirty="0">
              <a:solidFill>
                <a:srgbClr val="3C3C3C">
                  <a:tint val="75000"/>
                </a:srgbClr>
              </a:solidFill>
            </a:endParaRPr>
          </a:p>
        </p:txBody>
      </p:sp>
      <p:sp>
        <p:nvSpPr>
          <p:cNvPr id="5" name="Espace réservé du pied de page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solidFill>
                <a:srgbClr val="3C3C3C">
                  <a:tint val="75000"/>
                </a:srgbClr>
              </a:solidFill>
            </a:endParaRPr>
          </a:p>
        </p:txBody>
      </p:sp>
      <p:sp>
        <p:nvSpPr>
          <p:cNvPr id="6" name="Espace réservé du numéro de diapositive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C2F3CC-8B23-4F42-807C-908B02708BBA}" type="slidenum">
              <a:rPr lang="fr-FR" smtClean="0">
                <a:solidFill>
                  <a:srgbClr val="3C3C3C">
                    <a:tint val="75000"/>
                  </a:srgbClr>
                </a:solidFill>
              </a:rPr>
              <a:pPr/>
              <a:t>‹#›</a:t>
            </a:fld>
            <a:endParaRPr lang="fr-FR" dirty="0">
              <a:solidFill>
                <a:srgbClr val="3C3C3C">
                  <a:tint val="75000"/>
                </a:srgbClr>
              </a:solidFill>
            </a:endParaRPr>
          </a:p>
        </p:txBody>
      </p:sp>
    </p:spTree>
    <p:extLst>
      <p:ext uri="{BB962C8B-B14F-4D97-AF65-F5344CB8AC3E}">
        <p14:creationId xmlns:p14="http://schemas.microsoft.com/office/powerpoint/2010/main" val="765506542"/>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685766" rtl="0" eaLnBrk="1" latinLnBrk="0" hangingPunct="1">
        <a:spcBef>
          <a:spcPct val="0"/>
        </a:spcBef>
        <a:buNone/>
        <a:defRPr sz="3300" kern="1200">
          <a:solidFill>
            <a:schemeClr val="tx1"/>
          </a:solidFill>
          <a:latin typeface="+mj-lt"/>
          <a:ea typeface="+mj-ea"/>
          <a:cs typeface="+mj-cs"/>
        </a:defRPr>
      </a:lvl1pPr>
    </p:titleStyle>
    <p:bodyStyle>
      <a:lvl1pPr marL="257162" indent="-257162" algn="l" defTabSz="68576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85" indent="-214303" algn="l" defTabSz="685766"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07" indent="-171442" algn="l" defTabSz="685766"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973"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856"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04"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damian@echalliance.com"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www.ehealthireland.ie/Stakeholder-Engagement/eHealth%20Ireland%20EcoSystem/"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file/d/1IPqCONiflG1jrGU-LKKfb9On76uHKisN/view" TargetMode="External"/><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hyperlink" Target="mailto:info@echaliance.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hyperlink" Target="https://youtu.be/yTXiGpcCmPM" TargetMode="Externa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jpeg"/><Relationship Id="rId11" Type="http://schemas.openxmlformats.org/officeDocument/2006/relationships/image" Target="../media/image80.jpeg"/><Relationship Id="rId5" Type="http://schemas.openxmlformats.org/officeDocument/2006/relationships/image" Target="../media/image76.jpeg"/><Relationship Id="rId10" Type="http://schemas.openxmlformats.org/officeDocument/2006/relationships/hyperlink" Target="https://echalliance.us13.list-manage.com/track/click?u=b708072a12f4caffdb9d4c7ab&amp;id=a93cf8507e&amp;e=dd5d0f2686" TargetMode="External"/><Relationship Id="rId4" Type="http://schemas.openxmlformats.org/officeDocument/2006/relationships/image" Target="../media/image75.png"/><Relationship Id="rId9" Type="http://schemas.openxmlformats.org/officeDocument/2006/relationships/hyperlink" Target="mailto:dhs@echalliance.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echalliance.com/resource/resmgr/DHS/documents/100m_full.pdf" TargetMode="External"/><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hyperlink" Target="mailto:dhs@echalliance.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digitalhealthobservatory.com" TargetMode="Externa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hyperlink" Target="http://www.echalliance.com" TargetMode="External"/><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jpeg"/><Relationship Id="rId18" Type="http://schemas.openxmlformats.org/officeDocument/2006/relationships/image" Target="../media/image21.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7.sv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21.sv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6.png"/><Relationship Id="rId5" Type="http://schemas.openxmlformats.org/officeDocument/2006/relationships/image" Target="../media/image11.jpeg"/><Relationship Id="rId15" Type="http://schemas.openxmlformats.org/officeDocument/2006/relationships/image" Target="../media/image19.png"/><Relationship Id="rId10" Type="http://schemas.openxmlformats.org/officeDocument/2006/relationships/image" Target="../media/image15.png"/><Relationship Id="rId19" Type="http://schemas.openxmlformats.org/officeDocument/2006/relationships/hyperlink" Target="http://www.echalliance.com/" TargetMode="External"/><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echalliance.com/" TargetMode="External"/><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mentalhealthmoneyadvice.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7.emf"/></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17.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2" Type="http://schemas.openxmlformats.org/officeDocument/2006/relationships/hyperlink" Target="http://www.ruralwellbeing.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26.jp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emf"/><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emf"/><Relationship Id="rId21" Type="http://schemas.openxmlformats.org/officeDocument/2006/relationships/image" Target="../media/image45.png"/><Relationship Id="rId7" Type="http://schemas.openxmlformats.org/officeDocument/2006/relationships/image" Target="../media/image31.emf"/><Relationship Id="rId12" Type="http://schemas.openxmlformats.org/officeDocument/2006/relationships/image" Target="../media/image36.emf"/><Relationship Id="rId17" Type="http://schemas.openxmlformats.org/officeDocument/2006/relationships/image" Target="../media/image41.emf"/><Relationship Id="rId25" Type="http://schemas.openxmlformats.org/officeDocument/2006/relationships/image" Target="../media/image49.jpeg"/><Relationship Id="rId2" Type="http://schemas.openxmlformats.org/officeDocument/2006/relationships/notesSlide" Target="../notesSlides/notesSlide5.xml"/><Relationship Id="rId16" Type="http://schemas.openxmlformats.org/officeDocument/2006/relationships/image" Target="../media/image40.emf"/><Relationship Id="rId20" Type="http://schemas.openxmlformats.org/officeDocument/2006/relationships/image" Target="../media/image44.emf"/><Relationship Id="rId1" Type="http://schemas.openxmlformats.org/officeDocument/2006/relationships/slideLayout" Target="../slideLayouts/slideLayout5.xml"/><Relationship Id="rId6" Type="http://schemas.openxmlformats.org/officeDocument/2006/relationships/image" Target="../media/image30.emf"/><Relationship Id="rId11" Type="http://schemas.openxmlformats.org/officeDocument/2006/relationships/image" Target="../media/image35.emf"/><Relationship Id="rId24" Type="http://schemas.openxmlformats.org/officeDocument/2006/relationships/image" Target="../media/image48.jpeg"/><Relationship Id="rId5" Type="http://schemas.openxmlformats.org/officeDocument/2006/relationships/image" Target="../media/image29.emf"/><Relationship Id="rId15" Type="http://schemas.openxmlformats.org/officeDocument/2006/relationships/image" Target="../media/image39.emf"/><Relationship Id="rId23" Type="http://schemas.openxmlformats.org/officeDocument/2006/relationships/image" Target="../media/image47.png"/><Relationship Id="rId10" Type="http://schemas.openxmlformats.org/officeDocument/2006/relationships/image" Target="../media/image34.emf"/><Relationship Id="rId19" Type="http://schemas.openxmlformats.org/officeDocument/2006/relationships/image" Target="../media/image43.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8.emf"/><Relationship Id="rId22" Type="http://schemas.openxmlformats.org/officeDocument/2006/relationships/image" Target="../media/image4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hyperlink" Target="http://www.getselfhelp.co.uk/" TargetMode="External"/><Relationship Id="rId13" Type="http://schemas.openxmlformats.org/officeDocument/2006/relationships/hyperlink" Target="https://youtu.be/sYNVvarBE5Y" TargetMode="External"/><Relationship Id="rId3" Type="http://schemas.openxmlformats.org/officeDocument/2006/relationships/hyperlink" Target="mailto:Timothy.agnew@nhs.net" TargetMode="External"/><Relationship Id="rId7" Type="http://schemas.openxmlformats.org/officeDocument/2006/relationships/hyperlink" Target="http://www.thedecider.org.uk/" TargetMode="External"/><Relationship Id="rId12" Type="http://schemas.openxmlformats.org/officeDocument/2006/relationships/hyperlink" Target="https://www.youtube.com/watch?v=YiMjTzCnbNQ"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www.acestoohigh.com/" TargetMode="External"/><Relationship Id="rId11" Type="http://schemas.openxmlformats.org/officeDocument/2006/relationships/hyperlink" Target="https://www.youtube.com/watch?v=4x35DyHwfto" TargetMode="External"/><Relationship Id="rId5" Type="http://schemas.openxmlformats.org/officeDocument/2006/relationships/hyperlink" Target="http://tinyurl.com/HighlandDecider" TargetMode="External"/><Relationship Id="rId10" Type="http://schemas.openxmlformats.org/officeDocument/2006/relationships/hyperlink" Target="http://www.cph.org.uk/case-study/adverse-childhood-experiences-aces/" TargetMode="External"/><Relationship Id="rId4" Type="http://schemas.openxmlformats.org/officeDocument/2006/relationships/hyperlink" Target="http://tinyurl.com/PDICPHighland" TargetMode="External"/><Relationship Id="rId9" Type="http://schemas.openxmlformats.org/officeDocument/2006/relationships/hyperlink" Target="http://www.cdc.gov/violenceprevention/acestudy/"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s://echalliance.com/members/group.aspx?id=190141" TargetMode="External"/><Relationship Id="rId7" Type="http://schemas.openxmlformats.org/officeDocument/2006/relationships/image" Target="../media/image53.jpeg"/><Relationship Id="rId2" Type="http://schemas.openxmlformats.org/officeDocument/2006/relationships/hyperlink" Target="https://echalliance.com/members/group.aspx?id=198947" TargetMode="Externa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hyperlink" Target="https://echalliance.com/members/group.aspx?id=192834" TargetMode="External"/><Relationship Id="rId10" Type="http://schemas.openxmlformats.org/officeDocument/2006/relationships/image" Target="../media/image56.jpeg"/><Relationship Id="rId4" Type="http://schemas.openxmlformats.org/officeDocument/2006/relationships/hyperlink" Target="https://echalliance.com/members/group.aspx?id=192833" TargetMode="External"/><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9704" y="5649364"/>
            <a:ext cx="3480765" cy="1155937"/>
            <a:chOff x="136513" y="5378024"/>
            <a:chExt cx="6686512" cy="1477320"/>
          </a:xfrm>
        </p:grpSpPr>
        <p:sp>
          <p:nvSpPr>
            <p:cNvPr id="9" name="Rectangle 8"/>
            <p:cNvSpPr/>
            <p:nvPr/>
          </p:nvSpPr>
          <p:spPr>
            <a:xfrm>
              <a:off x="136513" y="5378024"/>
              <a:ext cx="6686512" cy="826029"/>
            </a:xfrm>
            <a:prstGeom prst="rect">
              <a:avLst/>
            </a:prstGeom>
          </p:spPr>
          <p:txBody>
            <a:bodyPr wrap="square">
              <a:spAutoFit/>
            </a:bodyPr>
            <a:lstStyle/>
            <a:p>
              <a:r>
                <a:rPr lang="en-GB" b="1" dirty="0">
                  <a:solidFill>
                    <a:srgbClr val="1F5FA0"/>
                  </a:solidFill>
                  <a:latin typeface="Arial Black" panose="020B0A04020102020204" pitchFamily="34" charset="0"/>
                  <a:cs typeface="Helvetica Neue Light"/>
                </a:rPr>
                <a:t>www.echalliance.com   </a:t>
              </a:r>
            </a:p>
            <a:p>
              <a:r>
                <a:rPr lang="en-GB" b="1" dirty="0">
                  <a:solidFill>
                    <a:srgbClr val="1F5FA0"/>
                  </a:solidFill>
                  <a:latin typeface="Arial Black" panose="020B0A04020102020204" pitchFamily="34" charset="0"/>
                  <a:cs typeface="Helvetica Neue Light"/>
                </a:rPr>
                <a:t>@</a:t>
              </a:r>
              <a:r>
                <a:rPr lang="en-GB" b="1" dirty="0" err="1">
                  <a:solidFill>
                    <a:srgbClr val="1F5FA0"/>
                  </a:solidFill>
                  <a:latin typeface="Arial Black" panose="020B0A04020102020204" pitchFamily="34" charset="0"/>
                  <a:cs typeface="Helvetica Neue Light"/>
                </a:rPr>
                <a:t>echalliance</a:t>
              </a:r>
              <a:r>
                <a:rPr lang="en-GB" b="1" dirty="0">
                  <a:solidFill>
                    <a:srgbClr val="1F5FA0"/>
                  </a:solidFill>
                  <a:latin typeface="Arial Black" panose="020B0A04020102020204" pitchFamily="34" charset="0"/>
                  <a:cs typeface="Helvetica Neue Light"/>
                </a:rPr>
                <a:t>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110" y="6251445"/>
              <a:ext cx="834839" cy="55761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7092" y="6255372"/>
              <a:ext cx="852477" cy="565471"/>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78770" y="6278825"/>
              <a:ext cx="846597" cy="569397"/>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83066" y="6278825"/>
              <a:ext cx="834839" cy="553690"/>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9769" y="6274166"/>
              <a:ext cx="864236" cy="581178"/>
            </a:xfrm>
            <a:prstGeom prst="rect">
              <a:avLst/>
            </a:prstGeom>
          </p:spPr>
        </p:pic>
      </p:grpSp>
      <p:sp>
        <p:nvSpPr>
          <p:cNvPr id="13" name="Rectangle 12"/>
          <p:cNvSpPr/>
          <p:nvPr/>
        </p:nvSpPr>
        <p:spPr>
          <a:xfrm>
            <a:off x="1559341" y="497972"/>
            <a:ext cx="7591166" cy="707886"/>
          </a:xfrm>
          <a:prstGeom prst="rect">
            <a:avLst/>
          </a:prstGeom>
        </p:spPr>
        <p:txBody>
          <a:bodyPr wrap="square">
            <a:spAutoFit/>
          </a:bodyPr>
          <a:lstStyle/>
          <a:p>
            <a:r>
              <a:rPr lang="en-GB" sz="2800" b="1" dirty="0">
                <a:solidFill>
                  <a:schemeClr val="accent2">
                    <a:lumMod val="75000"/>
                  </a:schemeClr>
                </a:solidFill>
                <a:latin typeface="Arial Black" panose="020B0A04020102020204" pitchFamily="34" charset="0"/>
                <a:cs typeface="Helvetica"/>
              </a:rPr>
              <a:t>European Connected Health Alliance </a:t>
            </a:r>
          </a:p>
          <a:p>
            <a:pPr lvl="0"/>
            <a:r>
              <a:rPr lang="en-US" sz="1051" b="1" dirty="0">
                <a:solidFill>
                  <a:schemeClr val="accent2">
                    <a:lumMod val="75000"/>
                  </a:schemeClr>
                </a:solidFill>
                <a:latin typeface="Arial Black" panose="020B0A04020102020204" pitchFamily="34" charset="0"/>
                <a:cs typeface="Helvetica"/>
              </a:rPr>
              <a:t> </a:t>
            </a:r>
            <a:r>
              <a:rPr lang="en-US" sz="1200" b="1" dirty="0">
                <a:solidFill>
                  <a:schemeClr val="accent2">
                    <a:lumMod val="75000"/>
                  </a:schemeClr>
                </a:solidFill>
                <a:latin typeface="Arial Black" panose="020B0A04020102020204" pitchFamily="34" charset="0"/>
                <a:cs typeface="Helvetica"/>
              </a:rPr>
              <a:t>Bringing needs and solutions together for the Future of Health</a:t>
            </a:r>
            <a:endParaRPr lang="en-US" sz="1051" b="1" dirty="0">
              <a:solidFill>
                <a:schemeClr val="accent2">
                  <a:lumMod val="75000"/>
                </a:schemeClr>
              </a:solidFill>
              <a:latin typeface="Arial Black" panose="020B0A04020102020204" pitchFamily="34" charset="0"/>
              <a:cs typeface="Helvetica"/>
            </a:endParaRPr>
          </a:p>
        </p:txBody>
      </p:sp>
      <p:sp>
        <p:nvSpPr>
          <p:cNvPr id="15" name="TextBox 14"/>
          <p:cNvSpPr txBox="1"/>
          <p:nvPr/>
        </p:nvSpPr>
        <p:spPr>
          <a:xfrm>
            <a:off x="211228" y="1645559"/>
            <a:ext cx="6547817" cy="3108543"/>
          </a:xfrm>
          <a:prstGeom prst="rect">
            <a:avLst/>
          </a:prstGeom>
          <a:noFill/>
        </p:spPr>
        <p:txBody>
          <a:bodyPr wrap="square" rtlCol="0" anchor="t">
            <a:spAutoFit/>
          </a:bodyPr>
          <a:lstStyle/>
          <a:p>
            <a:r>
              <a:rPr lang="en-US" sz="2800" b="1" dirty="0">
                <a:solidFill>
                  <a:schemeClr val="accent2">
                    <a:lumMod val="75000"/>
                  </a:schemeClr>
                </a:solidFill>
                <a:latin typeface="Arial Black" panose="020B0A04020102020204" pitchFamily="34" charset="0"/>
              </a:rPr>
              <a:t>Highlands and Island Ecosystem</a:t>
            </a:r>
            <a:endParaRPr lang="en-US" dirty="0">
              <a:solidFill>
                <a:schemeClr val="accent2">
                  <a:lumMod val="75000"/>
                </a:schemeClr>
              </a:solidFill>
            </a:endParaRPr>
          </a:p>
          <a:p>
            <a:endParaRPr lang="en-US" sz="2800" b="1" dirty="0">
              <a:solidFill>
                <a:schemeClr val="accent2">
                  <a:lumMod val="75000"/>
                </a:schemeClr>
              </a:solidFill>
              <a:latin typeface="Arial Black" panose="020B0A04020102020204" pitchFamily="34" charset="0"/>
            </a:endParaRPr>
          </a:p>
          <a:p>
            <a:endParaRPr lang="en-US" sz="2800" b="1" dirty="0">
              <a:solidFill>
                <a:schemeClr val="accent2">
                  <a:lumMod val="75000"/>
                </a:schemeClr>
              </a:solidFill>
              <a:latin typeface="Arial Black" panose="020B0A04020102020204" pitchFamily="34" charset="0"/>
            </a:endParaRPr>
          </a:p>
          <a:p>
            <a:r>
              <a:rPr lang="en-US" sz="2800" b="1" dirty="0" err="1">
                <a:solidFill>
                  <a:schemeClr val="accent2">
                    <a:lumMod val="75000"/>
                  </a:schemeClr>
                </a:solidFill>
                <a:latin typeface="Arial Black" panose="020B0A04020102020204" pitchFamily="34" charset="0"/>
              </a:rPr>
              <a:t>ECHAlliance</a:t>
            </a:r>
            <a:r>
              <a:rPr lang="en-US" sz="2800" b="1" dirty="0">
                <a:solidFill>
                  <a:schemeClr val="accent2">
                    <a:lumMod val="75000"/>
                  </a:schemeClr>
                </a:solidFill>
                <a:latin typeface="Arial Black" panose="020B0A04020102020204" pitchFamily="34" charset="0"/>
              </a:rPr>
              <a:t> </a:t>
            </a:r>
            <a:endParaRPr lang="en-US" dirty="0">
              <a:solidFill>
                <a:schemeClr val="accent2">
                  <a:lumMod val="75000"/>
                </a:schemeClr>
              </a:solidFill>
              <a:cs typeface="Calibri"/>
            </a:endParaRPr>
          </a:p>
          <a:p>
            <a:r>
              <a:rPr lang="en-US" sz="2800" b="1" dirty="0">
                <a:solidFill>
                  <a:schemeClr val="accent2">
                    <a:lumMod val="75000"/>
                  </a:schemeClr>
                </a:solidFill>
                <a:latin typeface="Arial Black" panose="020B0A04020102020204" pitchFamily="34" charset="0"/>
                <a:cs typeface="Helvetica Neue Light"/>
              </a:rPr>
              <a:t>Overview</a:t>
            </a:r>
          </a:p>
          <a:p>
            <a:endParaRPr lang="en-US" sz="2800" dirty="0">
              <a:solidFill>
                <a:schemeClr val="accent2">
                  <a:lumMod val="75000"/>
                </a:schemeClr>
              </a:solidFill>
              <a:latin typeface="Arial Black" panose="020B0A04020102020204" pitchFamily="34" charset="0"/>
              <a:cs typeface="Helvetica Neue Light"/>
            </a:endParaRPr>
          </a:p>
          <a:p>
            <a:endParaRPr lang="en-US" sz="1400" dirty="0">
              <a:solidFill>
                <a:schemeClr val="accent2">
                  <a:lumMod val="75000"/>
                </a:schemeClr>
              </a:solidFill>
              <a:latin typeface="Arial Black" panose="020B0A04020102020204" pitchFamily="34" charset="0"/>
              <a:cs typeface="Helvetica Neue Light"/>
            </a:endParaRPr>
          </a:p>
          <a:p>
            <a:endParaRPr lang="en-US" sz="1400" b="1" dirty="0">
              <a:solidFill>
                <a:schemeClr val="accent2">
                  <a:lumMod val="75000"/>
                </a:schemeClr>
              </a:solidFill>
              <a:latin typeface="Arial Black" panose="020B0A04020102020204" pitchFamily="34" charset="0"/>
              <a:cs typeface="Helvetica Neue Light"/>
            </a:endParaRPr>
          </a:p>
        </p:txBody>
      </p:sp>
      <p:sp>
        <p:nvSpPr>
          <p:cNvPr id="16" name="TextBox 15"/>
          <p:cNvSpPr txBox="1"/>
          <p:nvPr/>
        </p:nvSpPr>
        <p:spPr>
          <a:xfrm>
            <a:off x="279704" y="4405304"/>
            <a:ext cx="8135308" cy="1077218"/>
          </a:xfrm>
          <a:prstGeom prst="rect">
            <a:avLst/>
          </a:prstGeom>
          <a:noFill/>
        </p:spPr>
        <p:txBody>
          <a:bodyPr wrap="square" rtlCol="0" anchor="t">
            <a:spAutoFit/>
          </a:bodyPr>
          <a:lstStyle/>
          <a:p>
            <a:endParaRPr lang="en-GB" sz="1600" i="1" dirty="0">
              <a:solidFill>
                <a:srgbClr val="414141"/>
              </a:solidFill>
              <a:latin typeface="Arial Black"/>
              <a:cs typeface="Calibri"/>
            </a:endParaRPr>
          </a:p>
          <a:p>
            <a:r>
              <a:rPr lang="en-GB" sz="1600" b="1" dirty="0">
                <a:solidFill>
                  <a:schemeClr val="accent2">
                    <a:lumMod val="75000"/>
                  </a:schemeClr>
                </a:solidFill>
                <a:latin typeface="Arial Black" panose="020B0A04020102020204" pitchFamily="34" charset="0"/>
              </a:rPr>
              <a:t>Andy </a:t>
            </a:r>
            <a:r>
              <a:rPr lang="en-GB" sz="1600" b="1" dirty="0" err="1">
                <a:solidFill>
                  <a:schemeClr val="accent2">
                    <a:lumMod val="75000"/>
                  </a:schemeClr>
                </a:solidFill>
                <a:latin typeface="Arial Black" panose="020B0A04020102020204" pitchFamily="34" charset="0"/>
              </a:rPr>
              <a:t>Bleaden</a:t>
            </a:r>
            <a:r>
              <a:rPr lang="en-GB" sz="1600" dirty="0">
                <a:solidFill>
                  <a:schemeClr val="accent2">
                    <a:lumMod val="75000"/>
                  </a:schemeClr>
                </a:solidFill>
                <a:latin typeface="Arial Black" panose="020B0A04020102020204" pitchFamily="34" charset="0"/>
              </a:rPr>
              <a:t>, </a:t>
            </a:r>
            <a:endParaRPr lang="en-GB">
              <a:solidFill>
                <a:schemeClr val="accent2">
                  <a:lumMod val="75000"/>
                </a:schemeClr>
              </a:solidFill>
            </a:endParaRPr>
          </a:p>
          <a:p>
            <a:r>
              <a:rPr lang="en-GB" sz="1600" dirty="0">
                <a:solidFill>
                  <a:schemeClr val="accent2">
                    <a:lumMod val="75000"/>
                  </a:schemeClr>
                </a:solidFill>
                <a:latin typeface="Arial Black" panose="020B0A04020102020204" pitchFamily="34" charset="0"/>
                <a:cs typeface="Helvetica Light"/>
              </a:rPr>
              <a:t>International Projects Manager</a:t>
            </a:r>
          </a:p>
          <a:p>
            <a:r>
              <a:rPr lang="en-GB" sz="1600" dirty="0">
                <a:latin typeface="Arial Black" panose="020B0A04020102020204" pitchFamily="34" charset="0"/>
                <a:cs typeface="Helvetica Light"/>
                <a:hlinkClick r:id="rId8"/>
              </a:rPr>
              <a:t>andy@echalliance.com</a:t>
            </a:r>
            <a:endParaRPr lang="en-GB" sz="2000" dirty="0">
              <a:latin typeface="Arial Black" panose="020B0A04020102020204" pitchFamily="34" charset="0"/>
              <a:cs typeface="Helvetica Light"/>
            </a:endParaRPr>
          </a:p>
        </p:txBody>
      </p:sp>
      <p:pic>
        <p:nvPicPr>
          <p:cNvPr id="17" name="Imagen 7" descr="Ecosystem Diagram Final New-01.png">
            <a:extLst>
              <a:ext uri="{FF2B5EF4-FFF2-40B4-BE49-F238E27FC236}">
                <a16:creationId xmlns:a16="http://schemas.microsoft.com/office/drawing/2014/main" id="{2883918C-B095-4439-A76A-16FADCA8A79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50083" y="2480116"/>
            <a:ext cx="4181544" cy="4288971"/>
          </a:xfrm>
          <a:prstGeom prst="rect">
            <a:avLst/>
          </a:prstGeom>
        </p:spPr>
      </p:pic>
      <p:pic>
        <p:nvPicPr>
          <p:cNvPr id="19" name="Picture 18" descr="A picture containing clipart&#10;&#10;Description automatically generated">
            <a:extLst>
              <a:ext uri="{FF2B5EF4-FFF2-40B4-BE49-F238E27FC236}">
                <a16:creationId xmlns:a16="http://schemas.microsoft.com/office/drawing/2014/main" id="{9F367634-BBAD-4377-87B7-67D74A6CCD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1349" y="58271"/>
            <a:ext cx="1472181" cy="1445273"/>
          </a:xfrm>
          <a:prstGeom prst="rect">
            <a:avLst/>
          </a:prstGeom>
        </p:spPr>
      </p:pic>
    </p:spTree>
    <p:extLst>
      <p:ext uri="{BB962C8B-B14F-4D97-AF65-F5344CB8AC3E}">
        <p14:creationId xmlns:p14="http://schemas.microsoft.com/office/powerpoint/2010/main" val="820885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429201"/>
          </a:xfrm>
        </p:spPr>
        <p:txBody>
          <a:bodyPr>
            <a:noAutofit/>
          </a:bodyPr>
          <a:lstStyle/>
          <a:p>
            <a:pPr algn="l"/>
            <a:r>
              <a:rPr lang="en-GB" sz="1400" dirty="0">
                <a:solidFill>
                  <a:srgbClr val="0033CC"/>
                </a:solidFill>
              </a:rPr>
              <a:t>Ecosystems feedback approaches, testimonials  </a:t>
            </a:r>
          </a:p>
        </p:txBody>
      </p:sp>
      <p:sp>
        <p:nvSpPr>
          <p:cNvPr id="3" name="Content Placeholder 2"/>
          <p:cNvSpPr>
            <a:spLocks noGrp="1"/>
          </p:cNvSpPr>
          <p:nvPr>
            <p:ph idx="1"/>
          </p:nvPr>
        </p:nvSpPr>
        <p:spPr>
          <a:xfrm>
            <a:off x="147782" y="429202"/>
            <a:ext cx="8996218" cy="1347347"/>
          </a:xfrm>
        </p:spPr>
        <p:txBody>
          <a:bodyPr>
            <a:normAutofit/>
          </a:bodyPr>
          <a:lstStyle/>
          <a:p>
            <a:pPr marL="0" indent="0" algn="ctr">
              <a:buNone/>
            </a:pPr>
            <a:r>
              <a:rPr lang="en-GB" sz="3800" b="1" dirty="0">
                <a:solidFill>
                  <a:srgbClr val="0033CC"/>
                </a:solidFill>
              </a:rPr>
              <a:t>eHealth Ireland Ecosystem</a:t>
            </a:r>
          </a:p>
          <a:p>
            <a:pPr marL="0" indent="0" algn="ctr">
              <a:lnSpc>
                <a:spcPct val="110000"/>
              </a:lnSpc>
              <a:spcBef>
                <a:spcPts val="0"/>
              </a:spcBef>
              <a:buNone/>
            </a:pPr>
            <a:r>
              <a:rPr lang="en-AU" sz="1400" b="1" dirty="0"/>
              <a:t>a member of the ECHAlliance International Connected Health Ecosystem Network</a:t>
            </a:r>
            <a:endParaRPr lang="en-GB" sz="1400" dirty="0"/>
          </a:p>
          <a:p>
            <a:pPr marL="0" indent="0">
              <a:buNone/>
            </a:pPr>
            <a:r>
              <a:rPr lang="en-GB" sz="1200" dirty="0"/>
              <a:t>Launched June 29th 2015   </a:t>
            </a:r>
            <a:r>
              <a:rPr lang="en-GB" sz="2000" b="1" dirty="0"/>
              <a:t>Ecosystem topics included:</a:t>
            </a:r>
            <a:endParaRPr lang="en-GB" sz="1600" dirty="0"/>
          </a:p>
          <a:p>
            <a:pPr marL="0" indent="0">
              <a:buNone/>
            </a:pPr>
            <a:endParaRPr lang="en-GB" sz="1200" dirty="0"/>
          </a:p>
          <a:p>
            <a:pPr marL="0" indent="0">
              <a:buNone/>
            </a:pPr>
            <a:endParaRPr lang="en-GB" sz="2000" dirty="0"/>
          </a:p>
        </p:txBody>
      </p:sp>
      <p:pic>
        <p:nvPicPr>
          <p:cNvPr id="5" name="Picture 4">
            <a:extLst>
              <a:ext uri="{FF2B5EF4-FFF2-40B4-BE49-F238E27FC236}">
                <a16:creationId xmlns:a16="http://schemas.microsoft.com/office/drawing/2014/main" id="{4AA00186-277B-4BD7-AD10-6616C1A01A32}"/>
              </a:ext>
            </a:extLst>
          </p:cNvPr>
          <p:cNvPicPr/>
          <p:nvPr/>
        </p:nvPicPr>
        <p:blipFill>
          <a:blip r:embed="rId2" cstate="email">
            <a:extLst>
              <a:ext uri="{28A0092B-C50C-407E-A947-70E740481C1C}">
                <a14:useLocalDpi xmlns:a14="http://schemas.microsoft.com/office/drawing/2010/main"/>
              </a:ext>
            </a:extLst>
          </a:blip>
          <a:stretch>
            <a:fillRect/>
          </a:stretch>
        </p:blipFill>
        <p:spPr>
          <a:xfrm>
            <a:off x="147781" y="5765074"/>
            <a:ext cx="8848438" cy="1092925"/>
          </a:xfrm>
          <a:prstGeom prst="rect">
            <a:avLst/>
          </a:prstGeom>
        </p:spPr>
      </p:pic>
      <p:graphicFrame>
        <p:nvGraphicFramePr>
          <p:cNvPr id="4" name="Table 3">
            <a:extLst>
              <a:ext uri="{FF2B5EF4-FFF2-40B4-BE49-F238E27FC236}">
                <a16:creationId xmlns:a16="http://schemas.microsoft.com/office/drawing/2014/main" id="{F1598DCA-BB9A-4868-88FA-CD744293255D}"/>
              </a:ext>
            </a:extLst>
          </p:cNvPr>
          <p:cNvGraphicFramePr>
            <a:graphicFrameLocks noGrp="1"/>
          </p:cNvGraphicFramePr>
          <p:nvPr>
            <p:extLst>
              <p:ext uri="{D42A27DB-BD31-4B8C-83A1-F6EECF244321}">
                <p14:modId xmlns:p14="http://schemas.microsoft.com/office/powerpoint/2010/main" val="1954286320"/>
              </p:ext>
            </p:extLst>
          </p:nvPr>
        </p:nvGraphicFramePr>
        <p:xfrm>
          <a:off x="147781" y="1776550"/>
          <a:ext cx="9065887" cy="4202189"/>
        </p:xfrm>
        <a:graphic>
          <a:graphicData uri="http://schemas.openxmlformats.org/drawingml/2006/table">
            <a:tbl>
              <a:tblPr firstRow="1" bandRow="1">
                <a:tableStyleId>{2D5ABB26-0587-4C30-8999-92F81FD0307C}</a:tableStyleId>
              </a:tblPr>
              <a:tblGrid>
                <a:gridCol w="3807942">
                  <a:extLst>
                    <a:ext uri="{9D8B030D-6E8A-4147-A177-3AD203B41FA5}">
                      <a16:colId xmlns:a16="http://schemas.microsoft.com/office/drawing/2014/main" val="1950437059"/>
                    </a:ext>
                  </a:extLst>
                </a:gridCol>
                <a:gridCol w="5257945">
                  <a:extLst>
                    <a:ext uri="{9D8B030D-6E8A-4147-A177-3AD203B41FA5}">
                      <a16:colId xmlns:a16="http://schemas.microsoft.com/office/drawing/2014/main" val="737785034"/>
                    </a:ext>
                  </a:extLst>
                </a:gridCol>
              </a:tblGrid>
              <a:tr h="4202189">
                <a:tc>
                  <a:txBody>
                    <a:bodyPr/>
                    <a:lstStyle/>
                    <a:p>
                      <a:pPr marL="285750" indent="-285750">
                        <a:lnSpc>
                          <a:spcPct val="100000"/>
                        </a:lnSpc>
                        <a:spcBef>
                          <a:spcPts val="0"/>
                        </a:spcBef>
                        <a:spcAft>
                          <a:spcPts val="400"/>
                        </a:spcAft>
                        <a:buFont typeface="Arial" panose="020B0604020202020204" pitchFamily="34" charset="0"/>
                        <a:buChar char="•"/>
                      </a:pPr>
                      <a:r>
                        <a:rPr lang="en-GB" sz="2000" b="1" u="none" dirty="0" err="1">
                          <a:solidFill>
                            <a:srgbClr val="0033CC"/>
                          </a:solidFill>
                        </a:rPr>
                        <a:t>ePharmacy</a:t>
                      </a:r>
                      <a:endParaRPr lang="en-GB" sz="2000" b="1" u="none" dirty="0">
                        <a:solidFill>
                          <a:srgbClr val="0033CC"/>
                        </a:solidFill>
                      </a:endParaRPr>
                    </a:p>
                    <a:p>
                      <a:pPr marL="285750" indent="-285750">
                        <a:lnSpc>
                          <a:spcPct val="100000"/>
                        </a:lnSpc>
                        <a:spcBef>
                          <a:spcPts val="0"/>
                        </a:spcBef>
                        <a:spcAft>
                          <a:spcPts val="400"/>
                        </a:spcAft>
                        <a:buFont typeface="Arial" panose="020B0604020202020204" pitchFamily="34" charset="0"/>
                        <a:buChar char="•"/>
                      </a:pPr>
                      <a:r>
                        <a:rPr lang="en-GB" sz="2000" b="1" u="none" dirty="0">
                          <a:solidFill>
                            <a:srgbClr val="0033CC"/>
                          </a:solidFill>
                        </a:rPr>
                        <a:t>Clinical Engagement</a:t>
                      </a:r>
                    </a:p>
                    <a:p>
                      <a:pPr marL="285750" indent="-285750">
                        <a:lnSpc>
                          <a:spcPct val="100000"/>
                        </a:lnSpc>
                        <a:spcBef>
                          <a:spcPts val="0"/>
                        </a:spcBef>
                        <a:spcAft>
                          <a:spcPts val="400"/>
                        </a:spcAft>
                        <a:buFont typeface="Arial" panose="020B0604020202020204" pitchFamily="34" charset="0"/>
                        <a:buChar char="•"/>
                      </a:pPr>
                      <a:r>
                        <a:rPr lang="en-GB" sz="2000" b="1" u="none" dirty="0">
                          <a:solidFill>
                            <a:srgbClr val="0033CC"/>
                          </a:solidFill>
                        </a:rPr>
                        <a:t>Electronic Health Records</a:t>
                      </a:r>
                    </a:p>
                    <a:p>
                      <a:pPr marL="285750" indent="-285750">
                        <a:lnSpc>
                          <a:spcPct val="100000"/>
                        </a:lnSpc>
                        <a:spcBef>
                          <a:spcPts val="0"/>
                        </a:spcBef>
                        <a:spcAft>
                          <a:spcPts val="400"/>
                        </a:spcAft>
                        <a:buFont typeface="Arial" panose="020B0604020202020204" pitchFamily="34" charset="0"/>
                        <a:buChar char="•"/>
                      </a:pPr>
                      <a:r>
                        <a:rPr lang="en-GB" sz="2000" b="1" u="none" dirty="0">
                          <a:solidFill>
                            <a:srgbClr val="0033CC"/>
                          </a:solidFill>
                        </a:rPr>
                        <a:t>The Lighthouse Projects</a:t>
                      </a:r>
                    </a:p>
                    <a:p>
                      <a:pPr marL="285750" indent="-285750">
                        <a:lnSpc>
                          <a:spcPct val="100000"/>
                        </a:lnSpc>
                        <a:spcBef>
                          <a:spcPts val="0"/>
                        </a:spcBef>
                        <a:spcAft>
                          <a:spcPts val="400"/>
                        </a:spcAft>
                        <a:buFont typeface="Arial" panose="020B0604020202020204" pitchFamily="34" charset="0"/>
                        <a:buChar char="•"/>
                      </a:pPr>
                      <a:r>
                        <a:rPr lang="en-GB" sz="2000" b="1" u="none" dirty="0">
                          <a:solidFill>
                            <a:srgbClr val="0033CC"/>
                          </a:solidFill>
                        </a:rPr>
                        <a:t>12 Months On</a:t>
                      </a:r>
                    </a:p>
                    <a:p>
                      <a:pPr marL="285750" indent="-285750">
                        <a:lnSpc>
                          <a:spcPct val="100000"/>
                        </a:lnSpc>
                        <a:spcBef>
                          <a:spcPts val="0"/>
                        </a:spcBef>
                        <a:spcAft>
                          <a:spcPts val="400"/>
                        </a:spcAft>
                        <a:buFont typeface="Arial" panose="020B0604020202020204" pitchFamily="34" charset="0"/>
                        <a:buChar char="•"/>
                      </a:pPr>
                      <a:r>
                        <a:rPr lang="en-GB" sz="2000" b="1" u="none" dirty="0">
                          <a:solidFill>
                            <a:srgbClr val="0033CC"/>
                          </a:solidFill>
                        </a:rPr>
                        <a:t>Foundations of an </a:t>
                      </a:r>
                      <a:r>
                        <a:rPr lang="en-GB" sz="2000" b="1" u="none" dirty="0" err="1">
                          <a:solidFill>
                            <a:srgbClr val="0033CC"/>
                          </a:solidFill>
                        </a:rPr>
                        <a:t>EHR</a:t>
                      </a:r>
                      <a:endParaRPr lang="en-GB" sz="2000" b="1" u="none" dirty="0">
                        <a:solidFill>
                          <a:srgbClr val="0033CC"/>
                        </a:solidFill>
                      </a:endParaRPr>
                    </a:p>
                    <a:p>
                      <a:pPr marL="285750" marR="0" lvl="0" indent="-285750" algn="l" defTabSz="685766"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GB" sz="2000" b="1" u="none" dirty="0">
                          <a:solidFill>
                            <a:srgbClr val="0033CC"/>
                          </a:solidFill>
                        </a:rPr>
                        <a:t>eHealth Driving the Innovation Environment</a:t>
                      </a:r>
                    </a:p>
                    <a:p>
                      <a:pPr marL="285750" marR="0" lvl="0" indent="-285750" algn="l" defTabSz="685766"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GB" sz="2000" b="1" u="none" dirty="0">
                          <a:solidFill>
                            <a:srgbClr val="0033CC"/>
                          </a:solidFill>
                        </a:rPr>
                        <a:t>Mental Health and Wellbeing</a:t>
                      </a:r>
                    </a:p>
                    <a:p>
                      <a:pPr marL="0" indent="0">
                        <a:lnSpc>
                          <a:spcPct val="100000"/>
                        </a:lnSpc>
                        <a:spcBef>
                          <a:spcPts val="0"/>
                        </a:spcBef>
                        <a:spcAft>
                          <a:spcPts val="400"/>
                        </a:spcAft>
                        <a:buFont typeface="Arial" panose="020B0604020202020204" pitchFamily="34" charset="0"/>
                        <a:buNone/>
                      </a:pPr>
                      <a:endParaRPr lang="en-GB" sz="2000" b="1" u="none" dirty="0">
                        <a:solidFill>
                          <a:srgbClr val="0033CC"/>
                        </a:solidFill>
                      </a:endParaRPr>
                    </a:p>
                    <a:p>
                      <a:pPr marL="285750" indent="-285750">
                        <a:lnSpc>
                          <a:spcPct val="100000"/>
                        </a:lnSpc>
                        <a:spcBef>
                          <a:spcPts val="0"/>
                        </a:spcBef>
                        <a:spcAft>
                          <a:spcPts val="400"/>
                        </a:spcAft>
                        <a:buFont typeface="Arial" panose="020B0604020202020204" pitchFamily="34" charset="0"/>
                        <a:buChar char="•"/>
                      </a:pPr>
                      <a:endParaRPr lang="en-GB" sz="1600" b="1" u="sng" dirty="0">
                        <a:solidFill>
                          <a:srgbClr val="0033CC"/>
                        </a:solidFill>
                      </a:endParaRPr>
                    </a:p>
                  </a:txBody>
                  <a:tcPr/>
                </a:tc>
                <a:tc>
                  <a:txBody>
                    <a:bodyPr/>
                    <a:lstStyle/>
                    <a:p>
                      <a:pPr marL="285750" indent="-285750">
                        <a:lnSpc>
                          <a:spcPct val="100000"/>
                        </a:lnSpc>
                        <a:spcBef>
                          <a:spcPts val="0"/>
                        </a:spcBef>
                        <a:spcAft>
                          <a:spcPts val="400"/>
                        </a:spcAft>
                        <a:buFont typeface="Arial" panose="020B0604020202020204" pitchFamily="34" charset="0"/>
                        <a:buChar char="•"/>
                      </a:pPr>
                      <a:r>
                        <a:rPr lang="en-GB" sz="2000" b="1" u="none" dirty="0">
                          <a:solidFill>
                            <a:srgbClr val="0033CC"/>
                          </a:solidFill>
                        </a:rPr>
                        <a:t>Partnering with Patients for Healthcare Innovation</a:t>
                      </a:r>
                    </a:p>
                    <a:p>
                      <a:pPr marL="285750" indent="-285750">
                        <a:lnSpc>
                          <a:spcPct val="100000"/>
                        </a:lnSpc>
                        <a:spcBef>
                          <a:spcPts val="0"/>
                        </a:spcBef>
                        <a:spcAft>
                          <a:spcPts val="400"/>
                        </a:spcAft>
                        <a:buFont typeface="Arial" panose="020B0604020202020204" pitchFamily="34" charset="0"/>
                        <a:buChar char="•"/>
                      </a:pPr>
                      <a:r>
                        <a:rPr lang="en-GB" sz="2000" b="1" u="none" dirty="0">
                          <a:solidFill>
                            <a:srgbClr val="0033CC"/>
                          </a:solidFill>
                        </a:rPr>
                        <a:t>2nd Joint Gathering- eHealth Ireland &amp; Northern Ireland Connected Health Ecosystems</a:t>
                      </a:r>
                    </a:p>
                    <a:p>
                      <a:pPr marL="285750" indent="-285750">
                        <a:lnSpc>
                          <a:spcPct val="100000"/>
                        </a:lnSpc>
                        <a:spcBef>
                          <a:spcPts val="0"/>
                        </a:spcBef>
                        <a:spcAft>
                          <a:spcPts val="400"/>
                        </a:spcAft>
                        <a:buFont typeface="Arial" panose="020B0604020202020204" pitchFamily="34" charset="0"/>
                        <a:buChar char="•"/>
                      </a:pPr>
                      <a:r>
                        <a:rPr lang="en-GB" sz="2000" b="1" u="none" dirty="0">
                          <a:solidFill>
                            <a:srgbClr val="0033CC"/>
                          </a:solidFill>
                        </a:rPr>
                        <a:t>eHealth Innovations for Home and Community Care</a:t>
                      </a:r>
                    </a:p>
                    <a:p>
                      <a:pPr marL="285750" indent="-285750">
                        <a:lnSpc>
                          <a:spcPct val="100000"/>
                        </a:lnSpc>
                        <a:spcBef>
                          <a:spcPts val="0"/>
                        </a:spcBef>
                        <a:spcAft>
                          <a:spcPts val="400"/>
                        </a:spcAft>
                        <a:buFont typeface="Arial" panose="020B0604020202020204" pitchFamily="34" charset="0"/>
                        <a:buChar char="•"/>
                      </a:pPr>
                      <a:r>
                        <a:rPr lang="en-GB" sz="2000" b="1" u="none" dirty="0">
                          <a:solidFill>
                            <a:srgbClr val="0033CC"/>
                          </a:solidFill>
                        </a:rPr>
                        <a:t>Innovating for </a:t>
                      </a:r>
                      <a:r>
                        <a:rPr lang="en-GB" sz="2000" b="1" u="none" dirty="0" err="1">
                          <a:solidFill>
                            <a:srgbClr val="0033CC"/>
                          </a:solidFill>
                        </a:rPr>
                        <a:t>Sláintecare</a:t>
                      </a:r>
                      <a:r>
                        <a:rPr lang="en-GB" sz="2000" b="1" u="none" dirty="0">
                          <a:solidFill>
                            <a:srgbClr val="0033CC"/>
                          </a:solidFill>
                        </a:rPr>
                        <a:t>: Care Closer to Home</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AU" sz="2000" b="1" u="none" kern="1200" dirty="0">
                          <a:solidFill>
                            <a:srgbClr val="0033CC"/>
                          </a:solidFill>
                          <a:latin typeface="+mn-lt"/>
                          <a:ea typeface="+mn-ea"/>
                          <a:cs typeface="+mn-cs"/>
                        </a:rPr>
                        <a:t>Unlocking Data for Better Health Outcomes</a:t>
                      </a:r>
                      <a:endParaRPr lang="en-GB" sz="2000" b="1" u="none" kern="1200" dirty="0">
                        <a:solidFill>
                          <a:srgbClr val="0033CC"/>
                        </a:solidFill>
                        <a:latin typeface="+mn-lt"/>
                        <a:ea typeface="+mn-ea"/>
                        <a:cs typeface="+mn-cs"/>
                      </a:endParaRPr>
                    </a:p>
                    <a:p>
                      <a:pPr marL="285750" indent="-285750">
                        <a:lnSpc>
                          <a:spcPct val="100000"/>
                        </a:lnSpc>
                        <a:spcBef>
                          <a:spcPts val="0"/>
                        </a:spcBef>
                        <a:spcAft>
                          <a:spcPts val="400"/>
                        </a:spcAft>
                        <a:buFont typeface="Arial" panose="020B0604020202020204" pitchFamily="34" charset="0"/>
                        <a:buChar char="•"/>
                      </a:pPr>
                      <a:endParaRPr lang="en-GB" sz="1600" b="1" u="sng" dirty="0">
                        <a:solidFill>
                          <a:srgbClr val="0033CC"/>
                        </a:solidFill>
                      </a:endParaRPr>
                    </a:p>
                    <a:p>
                      <a:pPr marL="285750" indent="-285750">
                        <a:lnSpc>
                          <a:spcPct val="100000"/>
                        </a:lnSpc>
                        <a:spcBef>
                          <a:spcPts val="0"/>
                        </a:spcBef>
                        <a:spcAft>
                          <a:spcPts val="400"/>
                        </a:spcAft>
                        <a:buFont typeface="Arial" panose="020B0604020202020204" pitchFamily="34" charset="0"/>
                        <a:buChar char="•"/>
                      </a:pPr>
                      <a:endParaRPr lang="en-GB" sz="1600" b="1" u="sng" dirty="0">
                        <a:solidFill>
                          <a:srgbClr val="0033CC"/>
                        </a:solidFill>
                      </a:endParaRPr>
                    </a:p>
                  </a:txBody>
                  <a:tcPr/>
                </a:tc>
                <a:extLst>
                  <a:ext uri="{0D108BD9-81ED-4DB2-BD59-A6C34878D82A}">
                    <a16:rowId xmlns:a16="http://schemas.microsoft.com/office/drawing/2014/main" val="4061453597"/>
                  </a:ext>
                </a:extLst>
              </a:tr>
            </a:tbl>
          </a:graphicData>
        </a:graphic>
      </p:graphicFrame>
      <p:sp>
        <p:nvSpPr>
          <p:cNvPr id="6" name="Rectangle 5">
            <a:extLst>
              <a:ext uri="{FF2B5EF4-FFF2-40B4-BE49-F238E27FC236}">
                <a16:creationId xmlns:a16="http://schemas.microsoft.com/office/drawing/2014/main" id="{1F479F8F-6BA5-4CE5-A96D-E9953B82CA93}"/>
              </a:ext>
            </a:extLst>
          </p:cNvPr>
          <p:cNvSpPr/>
          <p:nvPr/>
        </p:nvSpPr>
        <p:spPr>
          <a:xfrm>
            <a:off x="1624017" y="5321241"/>
            <a:ext cx="6910383" cy="307777"/>
          </a:xfrm>
          <a:prstGeom prst="rect">
            <a:avLst/>
          </a:prstGeom>
        </p:spPr>
        <p:txBody>
          <a:bodyPr wrap="square">
            <a:spAutoFit/>
          </a:bodyPr>
          <a:lstStyle/>
          <a:p>
            <a:r>
              <a:rPr lang="en-GB" sz="1400" b="1" dirty="0"/>
              <a:t>Link: </a:t>
            </a:r>
            <a:r>
              <a:rPr lang="en-GB" sz="1050" b="1" dirty="0">
                <a:hlinkClick r:id="rId3"/>
              </a:rPr>
              <a:t>http://www.ehealthireland.ie/Stakeholder-Engagement/eHealth%20Ireland%20EcoSystem/</a:t>
            </a:r>
            <a:r>
              <a:rPr lang="en-GB" sz="1050" b="1" dirty="0"/>
              <a:t> </a:t>
            </a:r>
            <a:endParaRPr lang="en-GB" sz="3200" b="1" dirty="0"/>
          </a:p>
        </p:txBody>
      </p:sp>
    </p:spTree>
    <p:extLst>
      <p:ext uri="{BB962C8B-B14F-4D97-AF65-F5344CB8AC3E}">
        <p14:creationId xmlns:p14="http://schemas.microsoft.com/office/powerpoint/2010/main" val="3012543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email">
            <a:extLst>
              <a:ext uri="{28A0092B-C50C-407E-A947-70E740481C1C}">
                <a14:useLocalDpi xmlns:a14="http://schemas.microsoft.com/office/drawing/2010/main"/>
              </a:ext>
            </a:extLst>
          </a:blip>
          <a:stretch>
            <a:fillRect/>
          </a:stretch>
        </p:blipFill>
        <p:spPr>
          <a:xfrm>
            <a:off x="215661" y="853440"/>
            <a:ext cx="8788877" cy="1068901"/>
          </a:xfrm>
          <a:prstGeom prst="rect">
            <a:avLst/>
          </a:prstGeom>
          <a:ln>
            <a:noFill/>
          </a:ln>
        </p:spPr>
      </p:pic>
      <p:sp>
        <p:nvSpPr>
          <p:cNvPr id="7" name="TextBox 6"/>
          <p:cNvSpPr txBox="1"/>
          <p:nvPr/>
        </p:nvSpPr>
        <p:spPr>
          <a:xfrm>
            <a:off x="215661" y="2202432"/>
            <a:ext cx="8928339" cy="4406334"/>
          </a:xfrm>
          <a:prstGeom prst="rect">
            <a:avLst/>
          </a:prstGeom>
          <a:noFill/>
        </p:spPr>
        <p:txBody>
          <a:bodyPr wrap="square" rtlCol="0">
            <a:spAutoFit/>
          </a:bodyPr>
          <a:lstStyle/>
          <a:p>
            <a:r>
              <a:rPr lang="en-US" sz="1600" b="1" dirty="0"/>
              <a:t>Feedback from </a:t>
            </a:r>
            <a:r>
              <a:rPr lang="en-US" sz="1600" b="1" dirty="0" err="1"/>
              <a:t>OuluHealth</a:t>
            </a:r>
            <a:r>
              <a:rPr lang="en-US" sz="1600" b="1" dirty="0"/>
              <a:t> Ecosystem: </a:t>
            </a:r>
            <a:r>
              <a:rPr lang="en-US" sz="1600" i="1" dirty="0"/>
              <a:t>What guidelines would you offer to new ecosystems?</a:t>
            </a:r>
            <a:endParaRPr lang="en-GB" sz="1600" dirty="0"/>
          </a:p>
          <a:p>
            <a:pPr marL="214313" indent="-214313">
              <a:buFont typeface="Arial" panose="020B0604020202020204" pitchFamily="34" charset="0"/>
              <a:buChar char="•"/>
            </a:pPr>
            <a:r>
              <a:rPr lang="en-US" sz="1600" b="1" dirty="0"/>
              <a:t>Ecosystem development is long term work</a:t>
            </a:r>
            <a:endParaRPr lang="en-GB" sz="1600" b="1" dirty="0"/>
          </a:p>
          <a:p>
            <a:pPr marL="214313" indent="-214313">
              <a:buFont typeface="Arial" panose="020B0604020202020204" pitchFamily="34" charset="0"/>
              <a:buChar char="•"/>
            </a:pPr>
            <a:r>
              <a:rPr lang="en-US" sz="1600" b="1" dirty="0">
                <a:solidFill>
                  <a:schemeClr val="accent1">
                    <a:lumMod val="75000"/>
                  </a:schemeClr>
                </a:solidFill>
              </a:rPr>
              <a:t>Trust among key partners is important – it takes time</a:t>
            </a:r>
            <a:endParaRPr lang="en-GB" sz="1600" b="1" dirty="0">
              <a:solidFill>
                <a:schemeClr val="accent1">
                  <a:lumMod val="75000"/>
                </a:schemeClr>
              </a:solidFill>
            </a:endParaRPr>
          </a:p>
          <a:p>
            <a:pPr marL="214313" indent="-214313">
              <a:buFont typeface="Arial" panose="020B0604020202020204" pitchFamily="34" charset="0"/>
              <a:buChar char="•"/>
            </a:pPr>
            <a:r>
              <a:rPr lang="en-US" sz="1600" b="1" dirty="0"/>
              <a:t>Build on genuine strengths and expertise</a:t>
            </a:r>
            <a:endParaRPr lang="en-GB" sz="1600" b="1" dirty="0"/>
          </a:p>
          <a:p>
            <a:pPr marL="214313" indent="-214313">
              <a:buFont typeface="Arial" panose="020B0604020202020204" pitchFamily="34" charset="0"/>
              <a:buChar char="•"/>
            </a:pPr>
            <a:r>
              <a:rPr lang="fi-FI" sz="1600" b="1" dirty="0">
                <a:solidFill>
                  <a:schemeClr val="accent1">
                    <a:lumMod val="75000"/>
                  </a:schemeClr>
                </a:solidFill>
              </a:rPr>
              <a:t>Control is not possible – collaboration is key</a:t>
            </a:r>
            <a:endParaRPr lang="en-GB" sz="1600" b="1" dirty="0">
              <a:solidFill>
                <a:schemeClr val="accent1">
                  <a:lumMod val="75000"/>
                </a:schemeClr>
              </a:solidFill>
            </a:endParaRPr>
          </a:p>
          <a:p>
            <a:pPr marL="214313" indent="-214313">
              <a:buFont typeface="Arial" panose="020B0604020202020204" pitchFamily="34" charset="0"/>
              <a:buChar char="•"/>
            </a:pPr>
            <a:r>
              <a:rPr lang="fi-FI" sz="1600" b="1" dirty="0"/>
              <a:t>Government support is needed</a:t>
            </a:r>
            <a:endParaRPr lang="en-GB" sz="1600" b="1" dirty="0"/>
          </a:p>
          <a:p>
            <a:pPr marL="214313" indent="-214313">
              <a:buFont typeface="Arial" panose="020B0604020202020204" pitchFamily="34" charset="0"/>
              <a:buChar char="•"/>
            </a:pPr>
            <a:r>
              <a:rPr lang="en-US" sz="1600" b="1" dirty="0">
                <a:solidFill>
                  <a:schemeClr val="accent1">
                    <a:lumMod val="75000"/>
                  </a:schemeClr>
                </a:solidFill>
              </a:rPr>
              <a:t>A crisis has positive effects -&gt; need for change </a:t>
            </a:r>
            <a:r>
              <a:rPr lang="en-GB" sz="1600" b="1" dirty="0">
                <a:solidFill>
                  <a:schemeClr val="accent1">
                    <a:lumMod val="75000"/>
                  </a:schemeClr>
                </a:solidFill>
              </a:rPr>
              <a:t>SME support or successes</a:t>
            </a:r>
          </a:p>
          <a:p>
            <a:pPr marL="214313" indent="-214313">
              <a:buFont typeface="Arial" panose="020B0604020202020204" pitchFamily="34" charset="0"/>
              <a:buChar char="•"/>
            </a:pPr>
            <a:r>
              <a:rPr lang="en-GB" sz="1600" b="1" dirty="0"/>
              <a:t>Going abroad “</a:t>
            </a:r>
            <a:r>
              <a:rPr lang="en-GB" sz="1600" b="1" dirty="0" err="1"/>
              <a:t>OuluHealth</a:t>
            </a:r>
            <a:r>
              <a:rPr lang="en-GB" sz="1600" b="1" dirty="0"/>
              <a:t> Ecosystem” provides much greater visibility than being alone</a:t>
            </a:r>
          </a:p>
          <a:p>
            <a:pPr lvl="0"/>
            <a:endParaRPr lang="en-GB" sz="1600" dirty="0"/>
          </a:p>
          <a:p>
            <a:r>
              <a:rPr lang="en-GB" sz="1600" b="1" i="1" dirty="0"/>
              <a:t>What success stories can the Oulu Ecosystem share for other ecosystems?</a:t>
            </a:r>
          </a:p>
          <a:p>
            <a:endParaRPr lang="en-GB" sz="1600" b="1" dirty="0"/>
          </a:p>
          <a:p>
            <a:pPr marL="214313" indent="-214313">
              <a:spcAft>
                <a:spcPts val="450"/>
              </a:spcAft>
              <a:buFont typeface="Arial" panose="020B0604020202020204" pitchFamily="34" charset="0"/>
              <a:buChar char="•"/>
            </a:pPr>
            <a:r>
              <a:rPr lang="en-GB" sz="1600" b="1" dirty="0"/>
              <a:t>My Data project </a:t>
            </a:r>
            <a:r>
              <a:rPr lang="en-GB" sz="1600" dirty="0"/>
              <a:t>supported and helped by the Oulu Ecosystem – led by </a:t>
            </a:r>
            <a:r>
              <a:rPr lang="en-GB" sz="1600" dirty="0" err="1"/>
              <a:t>CHT</a:t>
            </a:r>
            <a:r>
              <a:rPr lang="en-GB" sz="1600" dirty="0"/>
              <a:t> / City of Oulu - Finances </a:t>
            </a:r>
            <a:r>
              <a:rPr lang="en-GB" sz="1600" dirty="0" err="1"/>
              <a:t>CHT</a:t>
            </a:r>
            <a:r>
              <a:rPr lang="en-GB" sz="1600" dirty="0"/>
              <a:t>.</a:t>
            </a:r>
          </a:p>
          <a:p>
            <a:pPr marL="214313" indent="-214313">
              <a:spcAft>
                <a:spcPts val="450"/>
              </a:spcAft>
              <a:buFont typeface="Arial" panose="020B0604020202020204" pitchFamily="34" charset="0"/>
              <a:buChar char="•"/>
            </a:pPr>
            <a:r>
              <a:rPr lang="en-GB" sz="1600" b="1" dirty="0"/>
              <a:t>The </a:t>
            </a:r>
            <a:r>
              <a:rPr lang="en-GB" sz="1600" b="1" dirty="0" err="1"/>
              <a:t>FutureHealth</a:t>
            </a:r>
            <a:r>
              <a:rPr lang="en-GB" sz="1600" b="1" dirty="0"/>
              <a:t> initiative </a:t>
            </a:r>
            <a:r>
              <a:rPr lang="en-GB" sz="1600" dirty="0"/>
              <a:t>- </a:t>
            </a:r>
            <a:r>
              <a:rPr lang="en-GB" sz="1600" dirty="0">
                <a:solidFill>
                  <a:srgbClr val="0000FF"/>
                </a:solidFill>
              </a:rPr>
              <a:t>I believe one reason Oulu was selected as leader for this project, was that we were working as an ecosystem (</a:t>
            </a:r>
            <a:r>
              <a:rPr lang="en-GB" sz="1600" i="1" dirty="0">
                <a:solidFill>
                  <a:srgbClr val="0000FF"/>
                </a:solidFill>
              </a:rPr>
              <a:t>we stood out from other cities</a:t>
            </a:r>
            <a:r>
              <a:rPr lang="en-GB" sz="1600" dirty="0">
                <a:solidFill>
                  <a:srgbClr val="0000FF"/>
                </a:solidFill>
              </a:rPr>
              <a:t>)</a:t>
            </a:r>
          </a:p>
          <a:p>
            <a:pPr marL="214313" indent="-214313">
              <a:spcAft>
                <a:spcPts val="450"/>
              </a:spcAft>
              <a:buFont typeface="Arial" panose="020B0604020202020204" pitchFamily="34" charset="0"/>
              <a:buChar char="•"/>
            </a:pPr>
            <a:r>
              <a:rPr lang="en-GB" sz="1600" b="1" dirty="0"/>
              <a:t>The hospital €</a:t>
            </a:r>
            <a:r>
              <a:rPr lang="en-GB" sz="1600" b="1" dirty="0" err="1"/>
              <a:t>500m</a:t>
            </a:r>
            <a:r>
              <a:rPr lang="en-GB" sz="1600" b="1" dirty="0"/>
              <a:t> refurbishment </a:t>
            </a:r>
            <a:r>
              <a:rPr lang="en-GB" sz="1600" dirty="0"/>
              <a:t>– </a:t>
            </a:r>
            <a:r>
              <a:rPr lang="en-GB" sz="1600" dirty="0">
                <a:solidFill>
                  <a:srgbClr val="0000FF"/>
                </a:solidFill>
              </a:rPr>
              <a:t>shared and progress via Ecosystem</a:t>
            </a:r>
            <a:r>
              <a:rPr lang="en-GB" sz="1600" dirty="0"/>
              <a:t>. Piloting premises are built to serve also this investment, in collaboration among different ecosystem stakeholders. </a:t>
            </a:r>
          </a:p>
        </p:txBody>
      </p:sp>
      <p:sp>
        <p:nvSpPr>
          <p:cNvPr id="2" name="TextBox 1">
            <a:extLst>
              <a:ext uri="{FF2B5EF4-FFF2-40B4-BE49-F238E27FC236}">
                <a16:creationId xmlns:a16="http://schemas.microsoft.com/office/drawing/2014/main" id="{E9F41825-A82D-4A1E-931F-A85A569ED7D9}"/>
              </a:ext>
            </a:extLst>
          </p:cNvPr>
          <p:cNvSpPr txBox="1"/>
          <p:nvPr/>
        </p:nvSpPr>
        <p:spPr>
          <a:xfrm>
            <a:off x="76200" y="22328"/>
            <a:ext cx="8928338" cy="1231106"/>
          </a:xfrm>
          <a:prstGeom prst="rect">
            <a:avLst/>
          </a:prstGeom>
          <a:noFill/>
        </p:spPr>
        <p:txBody>
          <a:bodyPr wrap="square" rtlCol="0">
            <a:spAutoFit/>
          </a:bodyPr>
          <a:lstStyle/>
          <a:p>
            <a:pPr algn="ctr"/>
            <a:r>
              <a:rPr lang="en-US" sz="3200" b="1" dirty="0" err="1">
                <a:solidFill>
                  <a:srgbClr val="0000FF"/>
                </a:solidFill>
              </a:rPr>
              <a:t>OuluHealth</a:t>
            </a:r>
            <a:r>
              <a:rPr lang="en-US" sz="3200" b="1" dirty="0">
                <a:solidFill>
                  <a:srgbClr val="0000FF"/>
                </a:solidFill>
              </a:rPr>
              <a:t> Ecosystem (FINLAND)</a:t>
            </a:r>
          </a:p>
          <a:p>
            <a:pPr algn="ctr"/>
            <a:r>
              <a:rPr lang="en-AU" sz="1400" b="1" dirty="0"/>
              <a:t>a member of the ECHAlliance International Connected Health Ecosystem Network</a:t>
            </a:r>
            <a:endParaRPr lang="en-GB" sz="1400" dirty="0"/>
          </a:p>
          <a:p>
            <a:pPr algn="ctr"/>
            <a:endParaRPr lang="en-GB" sz="2800" dirty="0"/>
          </a:p>
        </p:txBody>
      </p:sp>
    </p:spTree>
    <p:extLst>
      <p:ext uri="{BB962C8B-B14F-4D97-AF65-F5344CB8AC3E}">
        <p14:creationId xmlns:p14="http://schemas.microsoft.com/office/powerpoint/2010/main" val="1558662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2FC047-A465-4006-B4CF-77B80039DB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rot="21600000">
            <a:off x="2697144" y="3007780"/>
            <a:ext cx="4281054" cy="2742496"/>
          </a:xfrm>
          <a:prstGeom prst="rect">
            <a:avLst/>
          </a:prstGeom>
        </p:spPr>
      </p:pic>
      <p:sp>
        <p:nvSpPr>
          <p:cNvPr id="4" name="TextBox 3">
            <a:hlinkClick r:id="rId3"/>
            <a:extLst>
              <a:ext uri="{FF2B5EF4-FFF2-40B4-BE49-F238E27FC236}">
                <a16:creationId xmlns:a16="http://schemas.microsoft.com/office/drawing/2014/main" id="{E75EFAB7-BAA1-49D3-B56B-4D7907F82ACB}"/>
              </a:ext>
            </a:extLst>
          </p:cNvPr>
          <p:cNvSpPr txBox="1"/>
          <p:nvPr/>
        </p:nvSpPr>
        <p:spPr>
          <a:xfrm>
            <a:off x="38704" y="6334780"/>
            <a:ext cx="1861692" cy="523220"/>
          </a:xfrm>
          <a:prstGeom prst="rect">
            <a:avLst/>
          </a:prstGeom>
          <a:noFill/>
        </p:spPr>
        <p:txBody>
          <a:bodyPr wrap="square" rtlCol="0">
            <a:spAutoFit/>
          </a:bodyPr>
          <a:lstStyle/>
          <a:p>
            <a:r>
              <a:rPr lang="en-GB" sz="2800" b="1" dirty="0">
                <a:solidFill>
                  <a:schemeClr val="bg2">
                    <a:lumMod val="50000"/>
                  </a:schemeClr>
                </a:solidFill>
              </a:rPr>
              <a:t>Video Link</a:t>
            </a:r>
          </a:p>
        </p:txBody>
      </p:sp>
      <p:sp>
        <p:nvSpPr>
          <p:cNvPr id="5" name="TextBox 4">
            <a:extLst>
              <a:ext uri="{FF2B5EF4-FFF2-40B4-BE49-F238E27FC236}">
                <a16:creationId xmlns:a16="http://schemas.microsoft.com/office/drawing/2014/main" id="{3E780C30-DFB5-4F87-89C1-5F7818C99207}"/>
              </a:ext>
            </a:extLst>
          </p:cNvPr>
          <p:cNvSpPr txBox="1"/>
          <p:nvPr/>
        </p:nvSpPr>
        <p:spPr>
          <a:xfrm>
            <a:off x="38704" y="5886495"/>
            <a:ext cx="9105296" cy="646331"/>
          </a:xfrm>
          <a:prstGeom prst="rect">
            <a:avLst/>
          </a:prstGeom>
          <a:noFill/>
        </p:spPr>
        <p:txBody>
          <a:bodyPr wrap="square" rtlCol="0">
            <a:spAutoFit/>
          </a:bodyPr>
          <a:lstStyle/>
          <a:p>
            <a:pPr algn="ctr"/>
            <a:r>
              <a:rPr lang="en-US" b="1" dirty="0"/>
              <a:t>Caroline Strudwick, </a:t>
            </a:r>
            <a:r>
              <a:rPr lang="en-US" i="1" dirty="0"/>
              <a:t>Specialist Advisor, International Coordinator</a:t>
            </a:r>
            <a:br>
              <a:rPr lang="en-US" i="1" dirty="0"/>
            </a:br>
            <a:r>
              <a:rPr lang="en-US" i="1" dirty="0"/>
              <a:t>Health Innovation Centre of  Southern Denmark</a:t>
            </a:r>
            <a:endParaRPr lang="en-GB" dirty="0"/>
          </a:p>
        </p:txBody>
      </p:sp>
      <p:pic>
        <p:nvPicPr>
          <p:cNvPr id="9" name="Picture 8">
            <a:extLst>
              <a:ext uri="{FF2B5EF4-FFF2-40B4-BE49-F238E27FC236}">
                <a16:creationId xmlns:a16="http://schemas.microsoft.com/office/drawing/2014/main" id="{44F42225-E5CE-44C0-9DDE-FEB4F706E8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2924869"/>
          </a:xfrm>
          <a:prstGeom prst="rect">
            <a:avLst/>
          </a:prstGeom>
        </p:spPr>
      </p:pic>
    </p:spTree>
    <p:extLst>
      <p:ext uri="{BB962C8B-B14F-4D97-AF65-F5344CB8AC3E}">
        <p14:creationId xmlns:p14="http://schemas.microsoft.com/office/powerpoint/2010/main" val="1398310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9765" y="2578949"/>
            <a:ext cx="9039412" cy="1838640"/>
          </a:xfrm>
          <a:prstGeom prst="rect">
            <a:avLst/>
          </a:prstGeom>
          <a:noFill/>
          <a:ln>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pic>
        <p:nvPicPr>
          <p:cNvPr id="5" name="Imagen 1" descr="thumb_9815db26-a6fc-445a-ae6c-d3265e894fb5.png"/>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250595" y="2547709"/>
            <a:ext cx="1348299" cy="1349716"/>
          </a:xfrm>
          <a:prstGeom prst="rect">
            <a:avLst/>
          </a:prstGeom>
        </p:spPr>
      </p:pic>
      <p:pic>
        <p:nvPicPr>
          <p:cNvPr id="6" name="Picture 5" descr="CCHA_Logo_New.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2079" y="2711482"/>
            <a:ext cx="1143079" cy="1141067"/>
          </a:xfrm>
          <a:prstGeom prst="rect">
            <a:avLst/>
          </a:prstGeom>
        </p:spPr>
      </p:pic>
      <p:pic>
        <p:nvPicPr>
          <p:cNvPr id="7" name="Picture 6" descr="strategic_coll2_connector-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44673" y="3135515"/>
            <a:ext cx="2961524" cy="1144323"/>
          </a:xfrm>
          <a:prstGeom prst="rect">
            <a:avLst/>
          </a:prstGeom>
        </p:spPr>
      </p:pic>
      <p:pic>
        <p:nvPicPr>
          <p:cNvPr id="8" name="Picture 2" descr="https://echalliance.com/graphics/logo-new.png">
            <a:extLst>
              <a:ext uri="{FF2B5EF4-FFF2-40B4-BE49-F238E27FC236}">
                <a16:creationId xmlns:a16="http://schemas.microsoft.com/office/drawing/2014/main" id="{B0786ACD-8ADB-4EE3-A443-7CC9C9E2A12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87800" y="1154523"/>
            <a:ext cx="3118399" cy="107517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4.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87256" y="4615198"/>
            <a:ext cx="2488239" cy="995849"/>
          </a:xfrm>
          <a:prstGeom prst="rect">
            <a:avLst/>
          </a:prstGeom>
        </p:spPr>
      </p:pic>
      <p:sp>
        <p:nvSpPr>
          <p:cNvPr id="13" name="CuadroTexto 3"/>
          <p:cNvSpPr txBox="1"/>
          <p:nvPr/>
        </p:nvSpPr>
        <p:spPr>
          <a:xfrm>
            <a:off x="-33113" y="174698"/>
            <a:ext cx="9039411" cy="523220"/>
          </a:xfrm>
          <a:prstGeom prst="rect">
            <a:avLst/>
          </a:prstGeom>
          <a:noFill/>
        </p:spPr>
        <p:txBody>
          <a:bodyPr wrap="square" rtlCol="0">
            <a:spAutoFit/>
          </a:bodyPr>
          <a:lstStyle/>
          <a:p>
            <a:pPr lvl="0" algn="r">
              <a:defRPr/>
            </a:pPr>
            <a:r>
              <a:rPr lang="en-GB" sz="2800" b="1" kern="0" spc="300" dirty="0">
                <a:solidFill>
                  <a:srgbClr val="1F5FA0"/>
                </a:solidFill>
                <a:latin typeface="Helvetica Neue Light"/>
                <a:ea typeface="Gulim" panose="020B0600000101010101" pitchFamily="34" charset="-127"/>
                <a:cs typeface="Helvetica Neue Light"/>
              </a:rPr>
              <a:t>The Global Network of Digital Health Alliances </a:t>
            </a:r>
          </a:p>
        </p:txBody>
      </p:sp>
      <p:cxnSp>
        <p:nvCxnSpPr>
          <p:cNvPr id="14" name="Straight Connector 9"/>
          <p:cNvCxnSpPr>
            <a:cxnSpLocks/>
          </p:cNvCxnSpPr>
          <p:nvPr/>
        </p:nvCxnSpPr>
        <p:spPr>
          <a:xfrm>
            <a:off x="250594" y="697918"/>
            <a:ext cx="87249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7708" y="3777569"/>
            <a:ext cx="2330825" cy="523220"/>
          </a:xfrm>
          <a:prstGeom prst="rect">
            <a:avLst/>
          </a:prstGeom>
          <a:noFill/>
        </p:spPr>
        <p:txBody>
          <a:bodyPr wrap="square" rtlCol="0">
            <a:spAutoFit/>
          </a:bodyPr>
          <a:lstStyle/>
          <a:p>
            <a:pPr lvl="0" algn="ctr">
              <a:defRPr/>
            </a:pPr>
            <a:r>
              <a:rPr lang="en-GB" sz="1400" b="1" kern="0" dirty="0">
                <a:solidFill>
                  <a:srgbClr val="1F5FA0"/>
                </a:solidFill>
                <a:latin typeface="Helvetica Neue"/>
                <a:ea typeface="Gulim" panose="020B0600000101010101" pitchFamily="34" charset="-127"/>
                <a:cs typeface="Helvetica Neue"/>
              </a:rPr>
              <a:t>Canadian </a:t>
            </a:r>
            <a:r>
              <a:rPr lang="en-US" sz="1400" b="1" kern="0" dirty="0">
                <a:solidFill>
                  <a:srgbClr val="1F5FA0"/>
                </a:solidFill>
                <a:latin typeface="Helvetica Neue"/>
                <a:ea typeface="Gulim" panose="020B0600000101010101" pitchFamily="34" charset="-127"/>
                <a:cs typeface="Helvetica Neue"/>
              </a:rPr>
              <a:t>Integrated</a:t>
            </a:r>
            <a:r>
              <a:rPr lang="en-US" sz="1400" b="1" dirty="0">
                <a:latin typeface="Helvetica Neue"/>
                <a:cs typeface="Helvetica Neue"/>
              </a:rPr>
              <a:t> </a:t>
            </a:r>
            <a:r>
              <a:rPr lang="en-US" sz="1400" b="1" kern="0" dirty="0">
                <a:solidFill>
                  <a:srgbClr val="1F5FA0"/>
                </a:solidFill>
                <a:latin typeface="Helvetica Neue"/>
                <a:ea typeface="Gulim" panose="020B0600000101010101" pitchFamily="34" charset="-127"/>
                <a:cs typeface="Helvetica Neue"/>
              </a:rPr>
              <a:t>Health Alliance </a:t>
            </a:r>
            <a:endParaRPr lang="en-GB" sz="1400" b="1" kern="0" dirty="0">
              <a:solidFill>
                <a:srgbClr val="1F5FA0"/>
              </a:solidFill>
              <a:latin typeface="Helvetica Neue"/>
              <a:ea typeface="Gulim" panose="020B0600000101010101" pitchFamily="34" charset="-127"/>
              <a:cs typeface="Helvetica Neue"/>
            </a:endParaRPr>
          </a:p>
        </p:txBody>
      </p:sp>
      <p:sp>
        <p:nvSpPr>
          <p:cNvPr id="3" name="TextBox 2"/>
          <p:cNvSpPr txBox="1"/>
          <p:nvPr/>
        </p:nvSpPr>
        <p:spPr>
          <a:xfrm>
            <a:off x="7052943" y="3859253"/>
            <a:ext cx="2169023" cy="523220"/>
          </a:xfrm>
          <a:prstGeom prst="rect">
            <a:avLst/>
          </a:prstGeom>
          <a:noFill/>
        </p:spPr>
        <p:txBody>
          <a:bodyPr wrap="square" rtlCol="0">
            <a:spAutoFit/>
          </a:bodyPr>
          <a:lstStyle>
            <a:defPPr>
              <a:defRPr lang="en-US"/>
            </a:defPPr>
            <a:lvl1pPr lvl="0" algn="ctr">
              <a:defRPr sz="1600" b="1" kern="0">
                <a:solidFill>
                  <a:srgbClr val="1F5FA0"/>
                </a:solidFill>
                <a:latin typeface="Helvetica Neue"/>
                <a:ea typeface="Gulim" panose="020B0600000101010101" pitchFamily="34" charset="-127"/>
                <a:cs typeface="Helvetica Neue"/>
              </a:defRPr>
            </a:lvl1pPr>
          </a:lstStyle>
          <a:p>
            <a:r>
              <a:rPr lang="en-GB" sz="1400" dirty="0"/>
              <a:t>China Consortium Health Alliance</a:t>
            </a:r>
            <a:endParaRPr lang="en-US" sz="1400" b="0" dirty="0">
              <a:solidFill>
                <a:schemeClr val="tx1">
                  <a:lumMod val="65000"/>
                  <a:lumOff val="35000"/>
                </a:schemeClr>
              </a:solidFill>
              <a:latin typeface="Helvetica Light"/>
              <a:cs typeface="Helvetica Light"/>
            </a:endParaRPr>
          </a:p>
        </p:txBody>
      </p:sp>
      <p:sp>
        <p:nvSpPr>
          <p:cNvPr id="4" name="TextBox 3"/>
          <p:cNvSpPr txBox="1"/>
          <p:nvPr/>
        </p:nvSpPr>
        <p:spPr>
          <a:xfrm>
            <a:off x="1727200" y="2736348"/>
            <a:ext cx="5916048" cy="400110"/>
          </a:xfrm>
          <a:prstGeom prst="rect">
            <a:avLst/>
          </a:prstGeom>
          <a:noFill/>
        </p:spPr>
        <p:txBody>
          <a:bodyPr wrap="square" rtlCol="0">
            <a:spAutoFit/>
          </a:bodyPr>
          <a:lstStyle/>
          <a:p>
            <a:r>
              <a:rPr lang="en-US" sz="2000" b="1" dirty="0">
                <a:solidFill>
                  <a:srgbClr val="1D739E"/>
                </a:solidFill>
                <a:latin typeface="Helvetica"/>
                <a:cs typeface="Helvetica"/>
              </a:rPr>
              <a:t>Connecting 78 Countries and 4.4 billion people</a:t>
            </a:r>
          </a:p>
        </p:txBody>
      </p:sp>
      <p:pic>
        <p:nvPicPr>
          <p:cNvPr id="16" name="Picture 15">
            <a:extLst>
              <a:ext uri="{FF2B5EF4-FFF2-40B4-BE49-F238E27FC236}">
                <a16:creationId xmlns:a16="http://schemas.microsoft.com/office/drawing/2014/main" id="{E275BAA3-AB2F-4A45-960B-F553089056F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1610" y="4428903"/>
            <a:ext cx="1520785" cy="1568719"/>
          </a:xfrm>
          <a:prstGeom prst="rect">
            <a:avLst/>
          </a:prstGeom>
        </p:spPr>
      </p:pic>
      <p:pic>
        <p:nvPicPr>
          <p:cNvPr id="18" name="Picture 17">
            <a:extLst>
              <a:ext uri="{FF2B5EF4-FFF2-40B4-BE49-F238E27FC236}">
                <a16:creationId xmlns:a16="http://schemas.microsoft.com/office/drawing/2014/main" id="{6CAB89B8-7161-7D44-A3AA-A9C2FA979E3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2553" y="4116284"/>
            <a:ext cx="2799312" cy="1959519"/>
          </a:xfrm>
          <a:prstGeom prst="rect">
            <a:avLst/>
          </a:prstGeom>
        </p:spPr>
      </p:pic>
      <p:sp>
        <p:nvSpPr>
          <p:cNvPr id="9" name="Rectangle 8">
            <a:extLst>
              <a:ext uri="{FF2B5EF4-FFF2-40B4-BE49-F238E27FC236}">
                <a16:creationId xmlns:a16="http://schemas.microsoft.com/office/drawing/2014/main" id="{35FAAD82-29DD-44BA-9256-3F422E9058FC}"/>
              </a:ext>
            </a:extLst>
          </p:cNvPr>
          <p:cNvSpPr/>
          <p:nvPr/>
        </p:nvSpPr>
        <p:spPr>
          <a:xfrm>
            <a:off x="101131" y="6414516"/>
            <a:ext cx="2892138" cy="318100"/>
          </a:xfrm>
          <a:prstGeom prst="rect">
            <a:avLst/>
          </a:prstGeom>
        </p:spPr>
        <p:txBody>
          <a:bodyPr wrap="none">
            <a:spAutoFit/>
          </a:bodyPr>
          <a:lstStyle/>
          <a:p>
            <a:r>
              <a:rPr lang="en-GB" sz="1467" b="1" kern="0" dirty="0">
                <a:solidFill>
                  <a:srgbClr val="1F5FA0"/>
                </a:solidFill>
                <a:latin typeface="Helvetica Neue Light"/>
                <a:ea typeface="Gulim" panose="020B0600000101010101" pitchFamily="34" charset="-127"/>
                <a:cs typeface="Helvetica Neue Light"/>
              </a:rPr>
              <a:t>Contact us </a:t>
            </a:r>
            <a:r>
              <a:rPr lang="en-GB" sz="1467" b="1" kern="0" dirty="0">
                <a:solidFill>
                  <a:srgbClr val="1F5FA0"/>
                </a:solidFill>
                <a:latin typeface="Helvetica Neue Light"/>
                <a:ea typeface="Gulim" panose="020B0600000101010101" pitchFamily="34" charset="-127"/>
                <a:cs typeface="Helvetica Neue Light"/>
                <a:hlinkClick r:id="rId9"/>
              </a:rPr>
              <a:t>info@echaliance.com</a:t>
            </a:r>
            <a:r>
              <a:rPr lang="en-GB" sz="1467" b="1" kern="0" dirty="0">
                <a:solidFill>
                  <a:srgbClr val="1F5FA0"/>
                </a:solidFill>
                <a:latin typeface="Helvetica Neue Light"/>
                <a:ea typeface="Gulim" panose="020B0600000101010101" pitchFamily="34" charset="-127"/>
                <a:cs typeface="Helvetica Neue Light"/>
              </a:rPr>
              <a:t> </a:t>
            </a:r>
            <a:endParaRPr lang="en-GB" sz="1467" b="1" dirty="0"/>
          </a:p>
        </p:txBody>
      </p:sp>
    </p:spTree>
    <p:extLst>
      <p:ext uri="{BB962C8B-B14F-4D97-AF65-F5344CB8AC3E}">
        <p14:creationId xmlns:p14="http://schemas.microsoft.com/office/powerpoint/2010/main" val="1139707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3EC8E3-E3DC-471C-92DA-D7B23A3774CB}"/>
              </a:ext>
            </a:extLst>
          </p:cNvPr>
          <p:cNvSpPr txBox="1"/>
          <p:nvPr/>
        </p:nvSpPr>
        <p:spPr>
          <a:xfrm>
            <a:off x="170105" y="6303215"/>
            <a:ext cx="1959191" cy="584775"/>
          </a:xfrm>
          <a:prstGeom prst="rect">
            <a:avLst/>
          </a:prstGeom>
          <a:noFill/>
        </p:spPr>
        <p:txBody>
          <a:bodyPr wrap="none" rtlCol="0">
            <a:spAutoFit/>
          </a:bodyPr>
          <a:lstStyle/>
          <a:p>
            <a:r>
              <a:rPr lang="en-GB" sz="3200" b="1" dirty="0">
                <a:hlinkClick r:id="rId2"/>
              </a:rPr>
              <a:t>Video Link</a:t>
            </a:r>
            <a:endParaRPr lang="en-GB" sz="3200" b="1" dirty="0"/>
          </a:p>
        </p:txBody>
      </p:sp>
      <p:pic>
        <p:nvPicPr>
          <p:cNvPr id="4" name="Picture 3">
            <a:extLst>
              <a:ext uri="{FF2B5EF4-FFF2-40B4-BE49-F238E27FC236}">
                <a16:creationId xmlns:a16="http://schemas.microsoft.com/office/drawing/2014/main" id="{17D52E31-C978-4088-A90C-43D030CDFC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757543" cy="1741990"/>
          </a:xfrm>
          <a:prstGeom prst="rect">
            <a:avLst/>
          </a:prstGeom>
        </p:spPr>
      </p:pic>
      <p:pic>
        <p:nvPicPr>
          <p:cNvPr id="3" name="Picture 2">
            <a:extLst>
              <a:ext uri="{FF2B5EF4-FFF2-40B4-BE49-F238E27FC236}">
                <a16:creationId xmlns:a16="http://schemas.microsoft.com/office/drawing/2014/main" id="{4C933134-D7E4-42D2-A09E-49E4C1BC50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652" y="1781353"/>
            <a:ext cx="4259259" cy="2196389"/>
          </a:xfrm>
          <a:prstGeom prst="rect">
            <a:avLst/>
          </a:prstGeom>
        </p:spPr>
      </p:pic>
      <p:pic>
        <p:nvPicPr>
          <p:cNvPr id="5" name="Picture 4">
            <a:extLst>
              <a:ext uri="{FF2B5EF4-FFF2-40B4-BE49-F238E27FC236}">
                <a16:creationId xmlns:a16="http://schemas.microsoft.com/office/drawing/2014/main" id="{ACE6A660-B142-45F8-A535-83CB0FB9ED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1777896"/>
            <a:ext cx="4259259" cy="2199846"/>
          </a:xfrm>
          <a:prstGeom prst="rect">
            <a:avLst/>
          </a:prstGeom>
        </p:spPr>
      </p:pic>
      <p:pic>
        <p:nvPicPr>
          <p:cNvPr id="6" name="Picture 5">
            <a:extLst>
              <a:ext uri="{FF2B5EF4-FFF2-40B4-BE49-F238E27FC236}">
                <a16:creationId xmlns:a16="http://schemas.microsoft.com/office/drawing/2014/main" id="{0A77AB7C-0CDC-4D20-9B2E-7AC62C4549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0105" y="4106826"/>
            <a:ext cx="4259259" cy="2196389"/>
          </a:xfrm>
          <a:prstGeom prst="rect">
            <a:avLst/>
          </a:prstGeom>
        </p:spPr>
      </p:pic>
      <p:pic>
        <p:nvPicPr>
          <p:cNvPr id="7" name="Picture 6">
            <a:extLst>
              <a:ext uri="{FF2B5EF4-FFF2-40B4-BE49-F238E27FC236}">
                <a16:creationId xmlns:a16="http://schemas.microsoft.com/office/drawing/2014/main" id="{815FB16B-38DD-45F7-A262-EB8F553343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3917" y="4106826"/>
            <a:ext cx="4259259" cy="2221180"/>
          </a:xfrm>
          <a:prstGeom prst="rect">
            <a:avLst/>
          </a:prstGeom>
        </p:spPr>
      </p:pic>
      <p:sp>
        <p:nvSpPr>
          <p:cNvPr id="8" name="TextBox 7">
            <a:extLst>
              <a:ext uri="{FF2B5EF4-FFF2-40B4-BE49-F238E27FC236}">
                <a16:creationId xmlns:a16="http://schemas.microsoft.com/office/drawing/2014/main" id="{ECA63EFF-DF79-4E52-89AC-CE092655C73F}"/>
              </a:ext>
            </a:extLst>
          </p:cNvPr>
          <p:cNvSpPr txBox="1"/>
          <p:nvPr/>
        </p:nvSpPr>
        <p:spPr>
          <a:xfrm>
            <a:off x="1757543" y="270831"/>
            <a:ext cx="7434856" cy="1200329"/>
          </a:xfrm>
          <a:prstGeom prst="rect">
            <a:avLst/>
          </a:prstGeom>
          <a:noFill/>
        </p:spPr>
        <p:txBody>
          <a:bodyPr wrap="square" rtlCol="0">
            <a:spAutoFit/>
          </a:bodyPr>
          <a:lstStyle/>
          <a:p>
            <a:r>
              <a:rPr lang="en-GB" sz="3600" b="1" dirty="0"/>
              <a:t>What are the benefits of being involved with ECHAlliance? </a:t>
            </a:r>
          </a:p>
        </p:txBody>
      </p:sp>
    </p:spTree>
    <p:extLst>
      <p:ext uri="{BB962C8B-B14F-4D97-AF65-F5344CB8AC3E}">
        <p14:creationId xmlns:p14="http://schemas.microsoft.com/office/powerpoint/2010/main" val="2540326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0777" y="1635523"/>
            <a:ext cx="3326167" cy="461665"/>
          </a:xfrm>
          <a:prstGeom prst="rect">
            <a:avLst/>
          </a:prstGeom>
          <a:noFill/>
        </p:spPr>
        <p:txBody>
          <a:bodyPr wrap="none" rtlCol="0">
            <a:spAutoFit/>
          </a:bodyPr>
          <a:lstStyle/>
          <a:p>
            <a:pPr defTabSz="685750"/>
            <a:r>
              <a:rPr lang="en-GB" sz="2400" b="1" dirty="0">
                <a:solidFill>
                  <a:schemeClr val="accent4"/>
                </a:solidFill>
                <a:latin typeface="Helvetica"/>
                <a:ea typeface="Helvetica Neue Condensed Black" charset="0"/>
                <a:cs typeface="Helvetica"/>
              </a:rPr>
              <a:t>The DHS Task Forces</a:t>
            </a:r>
          </a:p>
        </p:txBody>
      </p:sp>
      <p:sp>
        <p:nvSpPr>
          <p:cNvPr id="3" name="TextBox 2"/>
          <p:cNvSpPr txBox="1"/>
          <p:nvPr/>
        </p:nvSpPr>
        <p:spPr>
          <a:xfrm>
            <a:off x="-589280" y="2310850"/>
            <a:ext cx="9733280" cy="2492990"/>
          </a:xfrm>
          <a:prstGeom prst="rect">
            <a:avLst/>
          </a:prstGeom>
          <a:noFill/>
        </p:spPr>
        <p:txBody>
          <a:bodyPr wrap="square" rtlCol="0" anchor="t">
            <a:spAutoFit/>
          </a:bodyPr>
          <a:lstStyle/>
          <a:p>
            <a:pPr lvl="3" defTabSz="685750"/>
            <a:r>
              <a:rPr lang="en-GB" sz="1500" b="1" dirty="0">
                <a:solidFill>
                  <a:srgbClr val="4A66AC"/>
                </a:solidFill>
                <a:latin typeface="Helvetica"/>
                <a:ea typeface="Helvetica Neue Condensed Black" charset="0"/>
                <a:cs typeface="Helvetica"/>
              </a:rPr>
              <a:t>Convergence roadmap on interoperability standards and Digital </a:t>
            </a:r>
            <a:r>
              <a:rPr lang="en-GB" sz="1500" b="1" dirty="0" err="1">
                <a:solidFill>
                  <a:srgbClr val="4A66AC"/>
                </a:solidFill>
                <a:latin typeface="Helvetica"/>
                <a:ea typeface="Helvetica Neue Condensed Black" charset="0"/>
                <a:cs typeface="Helvetica"/>
              </a:rPr>
              <a:t>Telehealthcare</a:t>
            </a:r>
            <a:r>
              <a:rPr lang="en-GB" sz="1500" b="1" dirty="0">
                <a:solidFill>
                  <a:srgbClr val="4A66AC"/>
                </a:solidFill>
                <a:latin typeface="Helvetica"/>
                <a:ea typeface="Helvetica Neue Condensed Black" charset="0"/>
                <a:cs typeface="Helvetica"/>
              </a:rPr>
              <a:t> protocol</a:t>
            </a:r>
          </a:p>
          <a:p>
            <a:pPr lvl="3" defTabSz="685750"/>
            <a:r>
              <a:rPr lang="en-GB" sz="1200" dirty="0">
                <a:solidFill>
                  <a:srgbClr val="4A66AC"/>
                </a:solidFill>
                <a:latin typeface="Helvetica Light"/>
                <a:ea typeface="Helvetica Neue" charset="0"/>
                <a:cs typeface="Helvetica Light"/>
              </a:rPr>
              <a:t>Led by Erik GERRITSEN, Secretary General of the Ministry of Health of Netherlands</a:t>
            </a:r>
          </a:p>
          <a:p>
            <a:pPr lvl="3" defTabSz="685750"/>
            <a:endParaRPr lang="en-GB" sz="1500" dirty="0">
              <a:solidFill>
                <a:srgbClr val="4A66AC"/>
              </a:solidFill>
              <a:latin typeface="Helvetica Light"/>
              <a:ea typeface="Helvetica Neue Condensed Black" charset="0"/>
              <a:cs typeface="Helvetica Light"/>
            </a:endParaRPr>
          </a:p>
          <a:p>
            <a:pPr lvl="3" defTabSz="685750"/>
            <a:r>
              <a:rPr lang="en-GB" sz="1500" b="1" dirty="0">
                <a:solidFill>
                  <a:srgbClr val="4A66AC"/>
                </a:solidFill>
                <a:latin typeface="Helvetica"/>
                <a:ea typeface="Helvetica Neue Condensed Black" charset="0"/>
                <a:cs typeface="Helvetica"/>
              </a:rPr>
              <a:t>Citizen-controlled data governance &amp; Data Donors</a:t>
            </a:r>
          </a:p>
          <a:p>
            <a:pPr lvl="3" defTabSz="685750"/>
            <a:r>
              <a:rPr lang="en-GB" sz="1200" dirty="0">
                <a:solidFill>
                  <a:srgbClr val="4A66AC"/>
                </a:solidFill>
                <a:latin typeface="Helvetica Light"/>
                <a:ea typeface="Helvetica Neue" charset="0"/>
                <a:cs typeface="Helvetica Light"/>
              </a:rPr>
              <a:t>Led by Angela BRAND, Professor at Maastricht University</a:t>
            </a:r>
            <a:endParaRPr lang="en-GB" sz="2100" dirty="0">
              <a:solidFill>
                <a:srgbClr val="4A66AC"/>
              </a:solidFill>
              <a:latin typeface="Helvetica Light"/>
              <a:ea typeface="Helvetica Neue" charset="0"/>
              <a:cs typeface="Helvetica Light"/>
            </a:endParaRPr>
          </a:p>
          <a:p>
            <a:pPr lvl="3" defTabSz="685750"/>
            <a:endParaRPr lang="en-GB" sz="1500" dirty="0">
              <a:solidFill>
                <a:srgbClr val="4A66AC"/>
              </a:solidFill>
              <a:latin typeface="Helvetica Light"/>
              <a:ea typeface="Helvetica Neue Condensed Black" charset="0"/>
              <a:cs typeface="Helvetica Light"/>
            </a:endParaRPr>
          </a:p>
          <a:p>
            <a:pPr lvl="3" defTabSz="685750"/>
            <a:r>
              <a:rPr lang="en-GB" sz="1500" b="1" dirty="0">
                <a:solidFill>
                  <a:srgbClr val="4A66AC"/>
                </a:solidFill>
                <a:latin typeface="Helvetica"/>
                <a:ea typeface="Helvetica Neue Condensed Black" charset="0"/>
                <a:cs typeface="Helvetica"/>
              </a:rPr>
              <a:t>Legal framework facilitating the free flow and the 2nd use of health data</a:t>
            </a:r>
          </a:p>
          <a:p>
            <a:pPr lvl="3" defTabSz="685750"/>
            <a:r>
              <a:rPr lang="en-GB" sz="1200" dirty="0">
                <a:solidFill>
                  <a:srgbClr val="4A66AC"/>
                </a:solidFill>
                <a:latin typeface="Helvetica Light"/>
                <a:ea typeface="Helvetica Neue" charset="0"/>
                <a:cs typeface="Helvetica Light"/>
              </a:rPr>
              <a:t>Led by </a:t>
            </a:r>
            <a:r>
              <a:rPr lang="en-GB" sz="1200" dirty="0" err="1">
                <a:solidFill>
                  <a:srgbClr val="4A66AC"/>
                </a:solidFill>
                <a:latin typeface="Helvetica Light"/>
                <a:ea typeface="Helvetica Neue" charset="0"/>
                <a:cs typeface="Helvetica Light"/>
              </a:rPr>
              <a:t>Bleddyn</a:t>
            </a:r>
            <a:r>
              <a:rPr lang="en-GB" sz="1200" dirty="0">
                <a:solidFill>
                  <a:srgbClr val="4A66AC"/>
                </a:solidFill>
                <a:latin typeface="Helvetica Light"/>
                <a:ea typeface="Helvetica Neue" charset="0"/>
                <a:cs typeface="Helvetica Light"/>
              </a:rPr>
              <a:t> REES, Digital health expert and lawyer at Osborne Clarke</a:t>
            </a:r>
          </a:p>
          <a:p>
            <a:pPr lvl="3" defTabSz="685750"/>
            <a:endParaRPr lang="en-GB" dirty="0">
              <a:solidFill>
                <a:srgbClr val="4A66AC"/>
              </a:solidFill>
              <a:latin typeface="Helvetica Light"/>
              <a:ea typeface="Helvetica Neue Condensed Black" charset="0"/>
              <a:cs typeface="Helvetica Light"/>
            </a:endParaRPr>
          </a:p>
          <a:p>
            <a:pPr lvl="3" defTabSz="685750"/>
            <a:r>
              <a:rPr lang="en-GB" sz="1500" b="1" dirty="0">
                <a:solidFill>
                  <a:srgbClr val="4A66AC"/>
                </a:solidFill>
                <a:latin typeface="Helvetica"/>
                <a:ea typeface="Helvetica Neue Condensed Black" charset="0"/>
                <a:cs typeface="Helvetica"/>
              </a:rPr>
              <a:t>Digital transformation &amp; change management in Health &amp; Social Care organisations</a:t>
            </a:r>
          </a:p>
          <a:p>
            <a:r>
              <a:rPr lang="en-GB" sz="1200" dirty="0">
                <a:solidFill>
                  <a:srgbClr val="4A66AC"/>
                </a:solidFill>
                <a:latin typeface="Helvetica Light"/>
                <a:ea typeface="Helvetica Neue" charset="0"/>
                <a:cs typeface="Helvetica Light"/>
              </a:rPr>
              <a:t>                                   Led by Richard CORBRIDGE, Chief Digital &amp; Information Officer, Leeds Teaching Hospitals NHS Trust</a:t>
            </a:r>
          </a:p>
        </p:txBody>
      </p:sp>
      <p:pic>
        <p:nvPicPr>
          <p:cNvPr id="19" name="Pilt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5045" y="6038426"/>
            <a:ext cx="1737199" cy="685647"/>
          </a:xfrm>
          <a:prstGeom prst="rect">
            <a:avLst/>
          </a:prstGeom>
        </p:spPr>
      </p:pic>
      <p:pic>
        <p:nvPicPr>
          <p:cNvPr id="20" name="Picture 19" descr="ECHAlliance - high r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95" y="6138672"/>
            <a:ext cx="434864" cy="431211"/>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04564" y="6038423"/>
            <a:ext cx="471859" cy="673823"/>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7769" y="3760152"/>
            <a:ext cx="499868" cy="611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8192" y="2231857"/>
            <a:ext cx="499449" cy="641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7772" y="4471303"/>
            <a:ext cx="499311" cy="606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8188" y="2992891"/>
            <a:ext cx="499451" cy="643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1989035" y="6045824"/>
            <a:ext cx="5484197" cy="523220"/>
          </a:xfrm>
          <a:prstGeom prst="rect">
            <a:avLst/>
          </a:prstGeom>
          <a:noFill/>
        </p:spPr>
        <p:txBody>
          <a:bodyPr wrap="square" rtlCol="0">
            <a:spAutoFit/>
          </a:bodyPr>
          <a:lstStyle/>
          <a:p>
            <a:pPr algn="ctr"/>
            <a:r>
              <a:rPr lang="en-GB" sz="1400" b="1" dirty="0">
                <a:solidFill>
                  <a:srgbClr val="4A66AC"/>
                </a:solidFill>
                <a:latin typeface="Helvetica"/>
                <a:ea typeface="Helvetica Neue Medium" charset="0"/>
                <a:cs typeface="Helvetica"/>
              </a:rPr>
              <a:t>Web: </a:t>
            </a:r>
            <a:r>
              <a:rPr lang="en-GB" sz="1400" b="1" dirty="0" err="1">
                <a:solidFill>
                  <a:srgbClr val="4A66AC"/>
                </a:solidFill>
                <a:latin typeface="Helvetica"/>
                <a:ea typeface="Helvetica Neue Medium" charset="0"/>
                <a:cs typeface="Helvetica"/>
              </a:rPr>
              <a:t>www.digitalhealthsociety.com</a:t>
            </a:r>
            <a:endParaRPr lang="en-GB" sz="1400" b="1" dirty="0">
              <a:solidFill>
                <a:srgbClr val="4A66AC"/>
              </a:solidFill>
              <a:latin typeface="Helvetica"/>
              <a:ea typeface="Helvetica Neue Medium" charset="0"/>
              <a:cs typeface="Helvetica"/>
            </a:endParaRPr>
          </a:p>
          <a:p>
            <a:pPr algn="ctr"/>
            <a:r>
              <a:rPr lang="en-GB" sz="1400" b="1" dirty="0">
                <a:solidFill>
                  <a:srgbClr val="4A66AC"/>
                </a:solidFill>
                <a:latin typeface="Helvetica"/>
                <a:cs typeface="Helvetica"/>
              </a:rPr>
              <a:t>Email: </a:t>
            </a:r>
            <a:r>
              <a:rPr lang="en-GB" sz="1400" u="sng" dirty="0"/>
              <a:t> </a:t>
            </a:r>
            <a:r>
              <a:rPr lang="en-GB" sz="1400" u="sng" dirty="0">
                <a:hlinkClick r:id="rId9"/>
              </a:rPr>
              <a:t>dhs@echalliance.com</a:t>
            </a:r>
            <a:r>
              <a:rPr lang="en-GB" sz="1400" u="sng" dirty="0"/>
              <a:t> </a:t>
            </a:r>
            <a:r>
              <a:rPr lang="en-GB" sz="1400" b="1" dirty="0">
                <a:solidFill>
                  <a:srgbClr val="4A66AC"/>
                </a:solidFill>
                <a:latin typeface="Helvetica"/>
                <a:cs typeface="Helvetica"/>
              </a:rPr>
              <a:t> </a:t>
            </a:r>
            <a:r>
              <a:rPr lang="en-GB" sz="1400" b="1" dirty="0">
                <a:solidFill>
                  <a:srgbClr val="4A66AC"/>
                </a:solidFill>
                <a:latin typeface="Helvetica"/>
                <a:ea typeface="Helvetica Neue Medium" charset="0"/>
                <a:cs typeface="Helvetica"/>
              </a:rPr>
              <a:t> </a:t>
            </a:r>
          </a:p>
        </p:txBody>
      </p:sp>
      <p:sp>
        <p:nvSpPr>
          <p:cNvPr id="15" name="TextBox 14"/>
          <p:cNvSpPr txBox="1"/>
          <p:nvPr/>
        </p:nvSpPr>
        <p:spPr>
          <a:xfrm>
            <a:off x="535108" y="5371599"/>
            <a:ext cx="8287529" cy="369332"/>
          </a:xfrm>
          <a:prstGeom prst="rect">
            <a:avLst/>
          </a:prstGeom>
          <a:noFill/>
        </p:spPr>
        <p:txBody>
          <a:bodyPr wrap="square" rtlCol="0">
            <a:spAutoFit/>
          </a:bodyPr>
          <a:lstStyle/>
          <a:p>
            <a:r>
              <a:rPr lang="en-GB" b="1" dirty="0">
                <a:solidFill>
                  <a:srgbClr val="4A66AC"/>
                </a:solidFill>
                <a:latin typeface="Helvetica"/>
                <a:cs typeface="Helvetica"/>
              </a:rPr>
              <a:t>Get involved (DHS is open to all &amp; no fees): </a:t>
            </a:r>
            <a:r>
              <a:rPr lang="en-GB" b="1" u="sng" dirty="0">
                <a:solidFill>
                  <a:srgbClr val="4A66AC"/>
                </a:solidFill>
                <a:latin typeface="Helvetica"/>
                <a:cs typeface="Helvetica"/>
                <a:hlinkClick r:id="rId10"/>
              </a:rPr>
              <a:t>Digital Health Society Update</a:t>
            </a:r>
          </a:p>
        </p:txBody>
      </p:sp>
      <p:sp>
        <p:nvSpPr>
          <p:cNvPr id="16" name="TextBox 15"/>
          <p:cNvSpPr txBox="1"/>
          <p:nvPr/>
        </p:nvSpPr>
        <p:spPr>
          <a:xfrm>
            <a:off x="2727257" y="98778"/>
            <a:ext cx="9143999" cy="461665"/>
          </a:xfrm>
          <a:prstGeom prst="rect">
            <a:avLst/>
          </a:prstGeom>
          <a:noFill/>
        </p:spPr>
        <p:txBody>
          <a:bodyPr wrap="square" rtlCol="0">
            <a:spAutoFit/>
          </a:bodyPr>
          <a:lstStyle/>
          <a:p>
            <a:pPr algn="ctr" defTabSz="685750"/>
            <a:r>
              <a:rPr lang="en-GB" sz="2400" b="1" kern="0" dirty="0">
                <a:solidFill>
                  <a:srgbClr val="374D81"/>
                </a:solidFill>
                <a:latin typeface="Helvetica Neue Light"/>
                <a:ea typeface="Gulim" panose="020B0600000101010101" pitchFamily="34" charset="-127"/>
                <a:cs typeface="Helvetica Neue Light"/>
              </a:rPr>
              <a:t>The Digital Health Society</a:t>
            </a:r>
          </a:p>
        </p:txBody>
      </p:sp>
      <p:sp>
        <p:nvSpPr>
          <p:cNvPr id="17" name="TextBox 16"/>
          <p:cNvSpPr txBox="1"/>
          <p:nvPr/>
        </p:nvSpPr>
        <p:spPr>
          <a:xfrm>
            <a:off x="1860352" y="667789"/>
            <a:ext cx="9143999" cy="646331"/>
          </a:xfrm>
          <a:prstGeom prst="rect">
            <a:avLst/>
          </a:prstGeom>
          <a:noFill/>
        </p:spPr>
        <p:txBody>
          <a:bodyPr wrap="square" rtlCol="0">
            <a:spAutoFit/>
          </a:bodyPr>
          <a:lstStyle/>
          <a:p>
            <a:pPr algn="ctr" defTabSz="685750"/>
            <a:r>
              <a:rPr lang="en-GB" sz="2100" dirty="0">
                <a:solidFill>
                  <a:srgbClr val="0083CA"/>
                </a:solidFill>
                <a:latin typeface="Helvetica Light"/>
                <a:ea typeface="Helvetica Neue Condensed Black" charset="0"/>
                <a:cs typeface="Helvetica Light"/>
              </a:rPr>
              <a:t>A multi-stakeholders initiative </a:t>
            </a:r>
          </a:p>
          <a:p>
            <a:pPr algn="ctr" defTabSz="685750"/>
            <a:r>
              <a:rPr lang="en-GB" sz="1500" dirty="0">
                <a:solidFill>
                  <a:srgbClr val="0083CA"/>
                </a:solidFill>
                <a:latin typeface="Helvetica Light"/>
                <a:ea typeface="Helvetica Neue Condensed Black" charset="0"/>
                <a:cs typeface="Helvetica Light"/>
              </a:rPr>
              <a:t>launched in July 2017, under the Estonian EU Presidency</a:t>
            </a:r>
          </a:p>
        </p:txBody>
      </p:sp>
      <p:pic>
        <p:nvPicPr>
          <p:cNvPr id="7" name="Picture 6" descr="DHS_banner_(1).jpg"/>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 y="0"/>
            <a:ext cx="2765778" cy="1219847"/>
          </a:xfrm>
          <a:prstGeom prst="rect">
            <a:avLst/>
          </a:prstGeom>
        </p:spPr>
      </p:pic>
      <p:cxnSp>
        <p:nvCxnSpPr>
          <p:cNvPr id="22" name="Straight Connector 21"/>
          <p:cNvCxnSpPr/>
          <p:nvPr/>
        </p:nvCxnSpPr>
        <p:spPr>
          <a:xfrm flipV="1">
            <a:off x="2808111" y="630045"/>
            <a:ext cx="6217642" cy="495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331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echalliance.com/resource/resmgr/DHS/100m_moonshot_overview.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23" y="811410"/>
            <a:ext cx="9143999" cy="4697116"/>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20524" y="5483555"/>
            <a:ext cx="9143999" cy="1015663"/>
          </a:xfrm>
          <a:prstGeom prst="rect">
            <a:avLst/>
          </a:prstGeom>
          <a:noFill/>
        </p:spPr>
        <p:txBody>
          <a:bodyPr wrap="square" rtlCol="0">
            <a:spAutoFit/>
          </a:bodyPr>
          <a:lstStyle/>
          <a:p>
            <a:pPr algn="just"/>
            <a:r>
              <a:rPr lang="en-GB" sz="1000" b="1" dirty="0">
                <a:solidFill>
                  <a:schemeClr val="accent4"/>
                </a:solidFill>
                <a:latin typeface="Helvetica"/>
                <a:cs typeface="Helvetica"/>
              </a:rPr>
              <a:t>The DHS movement</a:t>
            </a:r>
            <a:r>
              <a:rPr lang="en-GB" sz="1000" dirty="0">
                <a:solidFill>
                  <a:schemeClr val="accent4"/>
                </a:solidFill>
                <a:latin typeface="Helvetica Light"/>
                <a:cs typeface="Helvetica Light"/>
              </a:rPr>
              <a:t> has designed an </a:t>
            </a:r>
            <a:r>
              <a:rPr lang="en-GB" sz="1000" b="1" dirty="0">
                <a:solidFill>
                  <a:schemeClr val="accent4"/>
                </a:solidFill>
                <a:latin typeface="Helvetica"/>
                <a:cs typeface="Helvetica"/>
              </a:rPr>
              <a:t>ambitious research and innovation programme for health and wellbeing in Europe, enabled by key support activities and involving the EU citizens and the whole society</a:t>
            </a:r>
            <a:r>
              <a:rPr lang="en-GB" sz="1000" dirty="0">
                <a:solidFill>
                  <a:schemeClr val="accent4"/>
                </a:solidFill>
                <a:latin typeface="Helvetica Light"/>
                <a:cs typeface="Helvetica Light"/>
              </a:rPr>
              <a:t>. Its purpose is not to define each project or initiative but to define a </a:t>
            </a:r>
            <a:r>
              <a:rPr lang="en-GB" sz="1000" dirty="0" err="1">
                <a:solidFill>
                  <a:schemeClr val="accent4"/>
                </a:solidFill>
                <a:latin typeface="Helvetica Light"/>
                <a:cs typeface="Helvetica Light"/>
              </a:rPr>
              <a:t>moonshot</a:t>
            </a:r>
            <a:r>
              <a:rPr lang="en-GB" sz="1000" dirty="0">
                <a:solidFill>
                  <a:schemeClr val="accent4"/>
                </a:solidFill>
                <a:latin typeface="Helvetica Light"/>
                <a:cs typeface="Helvetica Light"/>
              </a:rPr>
              <a:t> target and to describe the components of the programme to reach this goal.</a:t>
            </a:r>
          </a:p>
          <a:p>
            <a:pPr algn="just"/>
            <a:endParaRPr lang="en-GB" sz="1000" dirty="0">
              <a:solidFill>
                <a:schemeClr val="accent4"/>
              </a:solidFill>
              <a:latin typeface="Helvetica Light"/>
              <a:cs typeface="Helvetica Light"/>
            </a:endParaRPr>
          </a:p>
          <a:p>
            <a:pPr algn="just"/>
            <a:r>
              <a:rPr lang="en-GB" sz="1000" b="1" dirty="0">
                <a:solidFill>
                  <a:schemeClr val="accent4"/>
                </a:solidFill>
                <a:latin typeface="Helvetica"/>
                <a:cs typeface="Helvetica"/>
              </a:rPr>
              <a:t>The </a:t>
            </a:r>
            <a:r>
              <a:rPr lang="en-GB" sz="1000" b="1" dirty="0" err="1">
                <a:solidFill>
                  <a:schemeClr val="accent4"/>
                </a:solidFill>
                <a:latin typeface="Helvetica"/>
                <a:cs typeface="Helvetica"/>
              </a:rPr>
              <a:t>moonshot</a:t>
            </a:r>
            <a:r>
              <a:rPr lang="en-GB" sz="1000" b="1" dirty="0">
                <a:solidFill>
                  <a:schemeClr val="accent4"/>
                </a:solidFill>
                <a:latin typeface="Helvetica"/>
                <a:cs typeface="Helvetica"/>
              </a:rPr>
              <a:t> aims</a:t>
            </a:r>
            <a:r>
              <a:rPr lang="en-GB" sz="1000" dirty="0">
                <a:solidFill>
                  <a:schemeClr val="accent4"/>
                </a:solidFill>
                <a:latin typeface="Helvetica Light"/>
                <a:cs typeface="Helvetica Light"/>
              </a:rPr>
              <a:t> to develop a series of support activities and research &amp; innovation projects, driving to </a:t>
            </a:r>
            <a:r>
              <a:rPr lang="en-GB" sz="1000" b="1" dirty="0">
                <a:solidFill>
                  <a:schemeClr val="accent4"/>
                </a:solidFill>
                <a:latin typeface="Helvetica"/>
                <a:cs typeface="Helvetica"/>
              </a:rPr>
              <a:t>collect the data</a:t>
            </a:r>
            <a:r>
              <a:rPr lang="en-GB" sz="1000" dirty="0">
                <a:solidFill>
                  <a:schemeClr val="accent4"/>
                </a:solidFill>
                <a:latin typeface="Helvetica Light"/>
                <a:cs typeface="Helvetica Light"/>
              </a:rPr>
              <a:t> (relevant for health purpose)</a:t>
            </a:r>
            <a:r>
              <a:rPr lang="en-GB" sz="1000" b="1" dirty="0">
                <a:solidFill>
                  <a:schemeClr val="accent4"/>
                </a:solidFill>
                <a:latin typeface="Helvetica"/>
                <a:cs typeface="Helvetica"/>
              </a:rPr>
              <a:t> of 100 million European citizens, by 2027, and make them available</a:t>
            </a:r>
            <a:r>
              <a:rPr lang="en-GB" sz="1000" dirty="0">
                <a:solidFill>
                  <a:schemeClr val="accent4"/>
                </a:solidFill>
                <a:latin typeface="Helvetica Light"/>
                <a:cs typeface="Helvetica Light"/>
              </a:rPr>
              <a:t> (under conditions) – </a:t>
            </a:r>
            <a:r>
              <a:rPr lang="en-GB" sz="1000" dirty="0">
                <a:solidFill>
                  <a:schemeClr val="accent4"/>
                </a:solidFill>
                <a:latin typeface="Helvetica Light"/>
                <a:cs typeface="Helvetica Light"/>
                <a:hlinkClick r:id="rId3"/>
              </a:rPr>
              <a:t>read the full description of the </a:t>
            </a:r>
            <a:r>
              <a:rPr lang="en-GB" sz="1000" dirty="0" err="1">
                <a:solidFill>
                  <a:schemeClr val="accent4"/>
                </a:solidFill>
                <a:latin typeface="Helvetica Light"/>
                <a:cs typeface="Helvetica Light"/>
                <a:hlinkClick r:id="rId3"/>
              </a:rPr>
              <a:t>moonshot</a:t>
            </a:r>
            <a:r>
              <a:rPr lang="en-GB" sz="1000" dirty="0">
                <a:solidFill>
                  <a:schemeClr val="accent4"/>
                </a:solidFill>
                <a:latin typeface="Helvetica Light"/>
                <a:cs typeface="Helvetica Light"/>
              </a:rPr>
              <a:t>.</a:t>
            </a:r>
          </a:p>
        </p:txBody>
      </p:sp>
      <p:sp>
        <p:nvSpPr>
          <p:cNvPr id="4" name="Rectangle 3"/>
          <p:cNvSpPr/>
          <p:nvPr/>
        </p:nvSpPr>
        <p:spPr>
          <a:xfrm>
            <a:off x="5853775" y="6488668"/>
            <a:ext cx="3170163" cy="369332"/>
          </a:xfrm>
          <a:prstGeom prst="rect">
            <a:avLst/>
          </a:prstGeom>
        </p:spPr>
        <p:txBody>
          <a:bodyPr wrap="none">
            <a:spAutoFit/>
          </a:bodyPr>
          <a:lstStyle/>
          <a:p>
            <a:r>
              <a:rPr lang="en-GB" sz="1400" dirty="0">
                <a:solidFill>
                  <a:srgbClr val="4A66AC"/>
                </a:solidFill>
                <a:latin typeface="Helvetica Light"/>
                <a:cs typeface="Helvetica Light"/>
              </a:rPr>
              <a:t>Contact us: </a:t>
            </a:r>
            <a:r>
              <a:rPr lang="en-GB" u="sng" dirty="0">
                <a:hlinkClick r:id="rId4"/>
              </a:rPr>
              <a:t>dhs@echalliance.com</a:t>
            </a:r>
            <a:endParaRPr lang="en-GB" sz="1400" dirty="0">
              <a:solidFill>
                <a:srgbClr val="FF0000"/>
              </a:solidFill>
              <a:latin typeface="Helvetica Light"/>
              <a:cs typeface="Helvetica Light"/>
            </a:endParaRPr>
          </a:p>
        </p:txBody>
      </p:sp>
      <p:sp>
        <p:nvSpPr>
          <p:cNvPr id="8" name="CuadroTexto 3"/>
          <p:cNvSpPr txBox="1"/>
          <p:nvPr/>
        </p:nvSpPr>
        <p:spPr>
          <a:xfrm>
            <a:off x="2405419" y="45899"/>
            <a:ext cx="6656421" cy="461665"/>
          </a:xfrm>
          <a:prstGeom prst="rect">
            <a:avLst/>
          </a:prstGeom>
          <a:noFill/>
        </p:spPr>
        <p:txBody>
          <a:bodyPr wrap="square" rtlCol="0">
            <a:spAutoFit/>
          </a:bodyPr>
          <a:lstStyle/>
          <a:p>
            <a:pPr algn="r">
              <a:defRPr/>
            </a:pPr>
            <a:r>
              <a:rPr lang="en-GB" sz="2400" b="1" kern="0" dirty="0">
                <a:solidFill>
                  <a:srgbClr val="374D81"/>
                </a:solidFill>
                <a:latin typeface="Helvetica Neue Light"/>
                <a:ea typeface="Gulim" panose="020B0600000101010101" pitchFamily="34" charset="-127"/>
                <a:cs typeface="Helvetica Neue Light"/>
              </a:rPr>
              <a:t>The DHS </a:t>
            </a:r>
            <a:r>
              <a:rPr lang="en-GB" sz="2400" b="1" kern="0" dirty="0" err="1">
                <a:solidFill>
                  <a:srgbClr val="374D81"/>
                </a:solidFill>
                <a:latin typeface="Helvetica Neue Light"/>
                <a:ea typeface="Gulim" panose="020B0600000101010101" pitchFamily="34" charset="-127"/>
                <a:cs typeface="Helvetica Neue Light"/>
              </a:rPr>
              <a:t>Moonshot</a:t>
            </a:r>
            <a:endParaRPr lang="en-GB" sz="2400" b="1" kern="0" dirty="0">
              <a:solidFill>
                <a:srgbClr val="374D81"/>
              </a:solidFill>
              <a:latin typeface="Helvetica Neue Light"/>
              <a:ea typeface="Gulim" panose="020B0600000101010101" pitchFamily="34" charset="-127"/>
              <a:cs typeface="Helvetica Neue Light"/>
            </a:endParaRPr>
          </a:p>
        </p:txBody>
      </p:sp>
      <p:sp>
        <p:nvSpPr>
          <p:cNvPr id="9" name="Rectangle 8"/>
          <p:cNvSpPr/>
          <p:nvPr/>
        </p:nvSpPr>
        <p:spPr>
          <a:xfrm>
            <a:off x="3566492" y="420195"/>
            <a:ext cx="5457446" cy="338554"/>
          </a:xfrm>
          <a:prstGeom prst="rect">
            <a:avLst/>
          </a:prstGeom>
        </p:spPr>
        <p:txBody>
          <a:bodyPr wrap="none">
            <a:spAutoFit/>
          </a:bodyPr>
          <a:lstStyle/>
          <a:p>
            <a:pPr algn="r">
              <a:defRPr/>
            </a:pPr>
            <a:r>
              <a:rPr lang="en-GB" sz="1600" b="1" kern="0" dirty="0">
                <a:solidFill>
                  <a:srgbClr val="374D81"/>
                </a:solidFill>
                <a:latin typeface="Helvetica Neue Light" charset="0"/>
                <a:ea typeface="Helvetica Neue Light" charset="0"/>
                <a:cs typeface="Helvetica Neue Light" charset="0"/>
              </a:rPr>
              <a:t>100 Million Digitally Connected Healthy EU Citizens by 2027</a:t>
            </a:r>
          </a:p>
        </p:txBody>
      </p:sp>
      <p:cxnSp>
        <p:nvCxnSpPr>
          <p:cNvPr id="10" name="Straight Connector 9"/>
          <p:cNvCxnSpPr/>
          <p:nvPr/>
        </p:nvCxnSpPr>
        <p:spPr>
          <a:xfrm flipV="1">
            <a:off x="2794000" y="728822"/>
            <a:ext cx="6217642" cy="495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7" descr="ECHAlliance - high res.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16633"/>
            <a:ext cx="868391" cy="861099"/>
          </a:xfrm>
          <a:prstGeom prst="rect">
            <a:avLst/>
          </a:prstGeom>
        </p:spPr>
      </p:pic>
      <p:pic>
        <p:nvPicPr>
          <p:cNvPr id="13" name="Picture 12" descr="DHS_banner_(1).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0"/>
            <a:ext cx="2687522" cy="1185333"/>
          </a:xfrm>
          <a:prstGeom prst="rect">
            <a:avLst/>
          </a:prstGeom>
        </p:spPr>
      </p:pic>
    </p:spTree>
    <p:extLst>
      <p:ext uri="{BB962C8B-B14F-4D97-AF65-F5344CB8AC3E}">
        <p14:creationId xmlns:p14="http://schemas.microsoft.com/office/powerpoint/2010/main" val="3729767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668" y="1548662"/>
            <a:ext cx="8791221" cy="1974900"/>
          </a:xfrm>
          <a:prstGeom prst="rect">
            <a:avLst/>
          </a:prstGeom>
          <a:noFill/>
        </p:spPr>
        <p:txBody>
          <a:bodyPr wrap="square" rtlCol="0">
            <a:spAutoFit/>
          </a:bodyPr>
          <a:lstStyle/>
          <a:p>
            <a:pPr marL="342891" indent="-342891">
              <a:spcAft>
                <a:spcPts val="400"/>
              </a:spcAft>
              <a:buFont typeface="+mj-lt"/>
              <a:buAutoNum type="arabicPeriod"/>
            </a:pPr>
            <a:r>
              <a:rPr lang="en-GB" sz="1400" b="1" dirty="0">
                <a:solidFill>
                  <a:srgbClr val="4A66AC"/>
                </a:solidFill>
                <a:latin typeface="Helvetica Light"/>
                <a:cs typeface="Helvetica Light"/>
              </a:rPr>
              <a:t>provide relevant, timely and high-quality articles, reports, best practices and research in digital health transformation.</a:t>
            </a:r>
          </a:p>
          <a:p>
            <a:pPr marL="342891" indent="-342891">
              <a:spcAft>
                <a:spcPts val="400"/>
              </a:spcAft>
              <a:buFont typeface="+mj-lt"/>
              <a:buAutoNum type="arabicPeriod"/>
            </a:pPr>
            <a:r>
              <a:rPr lang="en-GB" sz="1400" b="1" dirty="0">
                <a:solidFill>
                  <a:srgbClr val="4A66AC"/>
                </a:solidFill>
                <a:latin typeface="Helvetica Light"/>
                <a:cs typeface="Helvetica Light"/>
              </a:rPr>
              <a:t>increase awareness and commitment of governments and the private sector to invest in, promote, and advance in transforming healthcare delivery.</a:t>
            </a:r>
          </a:p>
          <a:p>
            <a:pPr marL="342891" indent="-342891">
              <a:spcAft>
                <a:spcPts val="400"/>
              </a:spcAft>
              <a:buFont typeface="+mj-lt"/>
              <a:buAutoNum type="arabicPeriod"/>
            </a:pPr>
            <a:r>
              <a:rPr lang="en-GB" sz="1400" b="1" dirty="0">
                <a:solidFill>
                  <a:srgbClr val="4A66AC"/>
                </a:solidFill>
                <a:latin typeface="Helvetica Light"/>
                <a:cs typeface="Helvetica Light"/>
              </a:rPr>
              <a:t>generate knowledge that will significantly contribute to the improvement of health using Digital technologies and processes.</a:t>
            </a:r>
          </a:p>
          <a:p>
            <a:pPr marL="342891" indent="-342891">
              <a:spcAft>
                <a:spcPts val="400"/>
              </a:spcAft>
              <a:buFont typeface="+mj-lt"/>
              <a:buAutoNum type="arabicPeriod"/>
            </a:pPr>
            <a:r>
              <a:rPr lang="en-GB" sz="1400" b="1" dirty="0">
                <a:solidFill>
                  <a:srgbClr val="4A66AC"/>
                </a:solidFill>
                <a:latin typeface="Helvetica Light"/>
                <a:cs typeface="Helvetica Light"/>
              </a:rPr>
              <a:t>disseminate research findings and best practices in events, workshops and through social networks.</a:t>
            </a:r>
          </a:p>
          <a:p>
            <a:endParaRPr lang="en-GB" sz="1100" dirty="0">
              <a:solidFill>
                <a:srgbClr val="4A66AC"/>
              </a:solidFill>
              <a:latin typeface="Helvetica Light"/>
              <a:cs typeface="Helvetica Light"/>
            </a:endParaRPr>
          </a:p>
        </p:txBody>
      </p:sp>
      <p:sp>
        <p:nvSpPr>
          <p:cNvPr id="4" name="Rectangle 3"/>
          <p:cNvSpPr/>
          <p:nvPr/>
        </p:nvSpPr>
        <p:spPr>
          <a:xfrm>
            <a:off x="331137" y="6264225"/>
            <a:ext cx="8648490" cy="523220"/>
          </a:xfrm>
          <a:prstGeom prst="rect">
            <a:avLst/>
          </a:prstGeom>
        </p:spPr>
        <p:txBody>
          <a:bodyPr wrap="none">
            <a:spAutoFit/>
          </a:bodyPr>
          <a:lstStyle/>
          <a:p>
            <a:endParaRPr lang="en-GB" sz="1400" dirty="0">
              <a:solidFill>
                <a:srgbClr val="4A66AC"/>
              </a:solidFill>
              <a:latin typeface="Helvetica Light"/>
              <a:cs typeface="Helvetica Light"/>
            </a:endParaRPr>
          </a:p>
          <a:p>
            <a:r>
              <a:rPr lang="en-GB" sz="1400" b="1" dirty="0">
                <a:solidFill>
                  <a:srgbClr val="4A66AC"/>
                </a:solidFill>
                <a:latin typeface="Helvetica"/>
                <a:cs typeface="Helvetica"/>
              </a:rPr>
              <a:t>Contact: </a:t>
            </a:r>
            <a:r>
              <a:rPr lang="en-GB" sz="1400" b="1" u="sng" dirty="0" err="1">
                <a:solidFill>
                  <a:srgbClr val="4A66AC"/>
                </a:solidFill>
                <a:latin typeface="Helvetica"/>
                <a:cs typeface="Helvetica"/>
              </a:rPr>
              <a:t>joan@echalliance.com</a:t>
            </a:r>
            <a:r>
              <a:rPr lang="en-GB" sz="1400" b="1" u="sng" dirty="0">
                <a:solidFill>
                  <a:schemeClr val="bg1"/>
                </a:solidFill>
                <a:latin typeface="Helvetica"/>
                <a:cs typeface="Helvetica"/>
              </a:rPr>
              <a:t>                                                        </a:t>
            </a:r>
            <a:r>
              <a:rPr lang="en-GB" sz="1400" b="1" dirty="0" err="1">
                <a:solidFill>
                  <a:srgbClr val="4A66AC"/>
                </a:solidFill>
                <a:latin typeface="Helvetica"/>
                <a:cs typeface="Helvetica"/>
              </a:rPr>
              <a:t>www.digitalhealthobservatory.com</a:t>
            </a:r>
            <a:endParaRPr lang="en-GB" sz="1400" b="1" dirty="0">
              <a:solidFill>
                <a:srgbClr val="4A66AC"/>
              </a:solidFill>
              <a:latin typeface="Helvetica"/>
              <a:cs typeface="Helvetica"/>
            </a:endParaRPr>
          </a:p>
        </p:txBody>
      </p:sp>
      <p:pic>
        <p:nvPicPr>
          <p:cNvPr id="5" name="Picture 2" descr="http://echalliance.com/resource/resmgr/Transforming_Information_int.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82890" y="4222045"/>
            <a:ext cx="6716888" cy="201506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98778" y="3516447"/>
            <a:ext cx="9242778" cy="707886"/>
          </a:xfrm>
          <a:prstGeom prst="rect">
            <a:avLst/>
          </a:prstGeom>
          <a:noFill/>
        </p:spPr>
        <p:txBody>
          <a:bodyPr wrap="square" rtlCol="0">
            <a:spAutoFit/>
          </a:bodyPr>
          <a:lstStyle/>
          <a:p>
            <a:pPr lvl="0" algn="ctr"/>
            <a:r>
              <a:rPr lang="en-GB" sz="2000" b="1" dirty="0">
                <a:solidFill>
                  <a:srgbClr val="4A66AC"/>
                </a:solidFill>
                <a:latin typeface="Helvetica"/>
                <a:cs typeface="Helvetica"/>
              </a:rPr>
              <a:t>Opportunity to share: high-quality articles, reports, </a:t>
            </a:r>
          </a:p>
          <a:p>
            <a:pPr lvl="0" algn="ctr"/>
            <a:r>
              <a:rPr lang="en-GB" sz="2000" b="1" dirty="0">
                <a:solidFill>
                  <a:srgbClr val="4A66AC"/>
                </a:solidFill>
                <a:latin typeface="Helvetica"/>
                <a:cs typeface="Helvetica"/>
              </a:rPr>
              <a:t>best practices and research in digital health transformation</a:t>
            </a:r>
          </a:p>
        </p:txBody>
      </p:sp>
      <p:sp>
        <p:nvSpPr>
          <p:cNvPr id="8" name="CuadroTexto 3"/>
          <p:cNvSpPr txBox="1"/>
          <p:nvPr/>
        </p:nvSpPr>
        <p:spPr>
          <a:xfrm>
            <a:off x="2405419" y="45899"/>
            <a:ext cx="6656421" cy="461665"/>
          </a:xfrm>
          <a:prstGeom prst="rect">
            <a:avLst/>
          </a:prstGeom>
          <a:noFill/>
        </p:spPr>
        <p:txBody>
          <a:bodyPr wrap="square" rtlCol="0">
            <a:spAutoFit/>
          </a:bodyPr>
          <a:lstStyle/>
          <a:p>
            <a:pPr algn="r">
              <a:defRPr/>
            </a:pPr>
            <a:r>
              <a:rPr lang="en-GB" sz="2400" b="1" kern="0" dirty="0">
                <a:solidFill>
                  <a:srgbClr val="374D81"/>
                </a:solidFill>
                <a:latin typeface="Helvetica Neue Light"/>
                <a:ea typeface="Gulim" panose="020B0600000101010101" pitchFamily="34" charset="-127"/>
                <a:cs typeface="Helvetica Neue Light"/>
              </a:rPr>
              <a:t>The Digital Health Observatory</a:t>
            </a:r>
          </a:p>
        </p:txBody>
      </p:sp>
      <p:sp>
        <p:nvSpPr>
          <p:cNvPr id="9" name="Rectangle 8"/>
          <p:cNvSpPr/>
          <p:nvPr/>
        </p:nvSpPr>
        <p:spPr>
          <a:xfrm>
            <a:off x="6377573" y="433849"/>
            <a:ext cx="2634054" cy="338554"/>
          </a:xfrm>
          <a:prstGeom prst="rect">
            <a:avLst/>
          </a:prstGeom>
        </p:spPr>
        <p:txBody>
          <a:bodyPr wrap="none">
            <a:spAutoFit/>
          </a:bodyPr>
          <a:lstStyle/>
          <a:p>
            <a:pPr algn="r">
              <a:defRPr/>
            </a:pPr>
            <a:r>
              <a:rPr lang="en-GB" sz="1600" b="1" kern="0" dirty="0">
                <a:solidFill>
                  <a:srgbClr val="374D81"/>
                </a:solidFill>
                <a:latin typeface="Helvetica Neue Light" charset="0"/>
                <a:ea typeface="Helvetica Neue Light" charset="0"/>
                <a:cs typeface="Helvetica Neue Light" charset="0"/>
              </a:rPr>
              <a:t>an invitation to get engaged</a:t>
            </a:r>
          </a:p>
        </p:txBody>
      </p:sp>
      <p:cxnSp>
        <p:nvCxnSpPr>
          <p:cNvPr id="10" name="Straight Connector 9"/>
          <p:cNvCxnSpPr/>
          <p:nvPr/>
        </p:nvCxnSpPr>
        <p:spPr>
          <a:xfrm flipV="1">
            <a:off x="2906889" y="769787"/>
            <a:ext cx="6104753" cy="6324"/>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4.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2737556" cy="1227667"/>
          </a:xfrm>
          <a:prstGeom prst="rect">
            <a:avLst/>
          </a:prstGeom>
        </p:spPr>
      </p:pic>
      <p:sp>
        <p:nvSpPr>
          <p:cNvPr id="15" name="TextBox 14"/>
          <p:cNvSpPr txBox="1"/>
          <p:nvPr/>
        </p:nvSpPr>
        <p:spPr>
          <a:xfrm>
            <a:off x="162278" y="1160353"/>
            <a:ext cx="8720665" cy="523220"/>
          </a:xfrm>
          <a:prstGeom prst="rect">
            <a:avLst/>
          </a:prstGeom>
          <a:noFill/>
        </p:spPr>
        <p:txBody>
          <a:bodyPr wrap="square" rtlCol="0">
            <a:spAutoFit/>
          </a:bodyPr>
          <a:lstStyle/>
          <a:p>
            <a:r>
              <a:rPr lang="en-GB" sz="1400" b="1" dirty="0">
                <a:solidFill>
                  <a:srgbClr val="4A66AC"/>
                </a:solidFill>
                <a:latin typeface="Helvetica"/>
                <a:cs typeface="Helvetica"/>
              </a:rPr>
              <a:t>ECHAlliance Digital Health Observatory, as a Global Connector section has 4 objectives to: </a:t>
            </a:r>
          </a:p>
          <a:p>
            <a:endParaRPr lang="en-US" sz="1400" b="1" dirty="0">
              <a:latin typeface="Helvetica"/>
              <a:cs typeface="Helvetica"/>
            </a:endParaRPr>
          </a:p>
        </p:txBody>
      </p:sp>
    </p:spTree>
    <p:extLst>
      <p:ext uri="{BB962C8B-B14F-4D97-AF65-F5344CB8AC3E}">
        <p14:creationId xmlns:p14="http://schemas.microsoft.com/office/powerpoint/2010/main" val="4156015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254" y="898004"/>
            <a:ext cx="4201348" cy="2799107"/>
          </a:xfrm>
          <a:prstGeom prst="rect">
            <a:avLst/>
          </a:prstGeom>
        </p:spPr>
      </p:pic>
      <p:sp>
        <p:nvSpPr>
          <p:cNvPr id="9" name="CuadroTexto 3"/>
          <p:cNvSpPr txBox="1"/>
          <p:nvPr/>
        </p:nvSpPr>
        <p:spPr>
          <a:xfrm>
            <a:off x="1586639" y="143940"/>
            <a:ext cx="7423132" cy="46166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5FA0"/>
                </a:solidFill>
                <a:effectLst/>
                <a:uLnTx/>
                <a:uFillTx/>
                <a:latin typeface="Helvetica Neue Light"/>
                <a:ea typeface="Gulim" panose="020B0600000101010101" pitchFamily="34" charset="-127"/>
                <a:cs typeface="Helvetica Neue Light"/>
              </a:rPr>
              <a:t>ECHAlliance Membership:</a:t>
            </a:r>
            <a:r>
              <a:rPr kumimoji="0" lang="en-GB" sz="2400" b="1" i="0" u="none" strike="noStrike" kern="0" cap="none" spc="0" normalizeH="0" noProof="0" dirty="0">
                <a:ln>
                  <a:noFill/>
                </a:ln>
                <a:solidFill>
                  <a:srgbClr val="1F5FA0"/>
                </a:solidFill>
                <a:effectLst/>
                <a:uLnTx/>
                <a:uFillTx/>
                <a:latin typeface="Helvetica Neue Light"/>
                <a:ea typeface="Gulim" panose="020B0600000101010101" pitchFamily="34" charset="-127"/>
                <a:cs typeface="Helvetica Neue Light"/>
              </a:rPr>
              <a:t> Recent New </a:t>
            </a:r>
            <a:r>
              <a:rPr lang="en-GB" sz="2400" b="1" kern="0" dirty="0">
                <a:solidFill>
                  <a:srgbClr val="1F5FA0"/>
                </a:solidFill>
                <a:latin typeface="Helvetica Neue Light"/>
                <a:ea typeface="Gulim" panose="020B0600000101010101" pitchFamily="34" charset="-127"/>
                <a:cs typeface="Helvetica Neue Light"/>
              </a:rPr>
              <a:t>M</a:t>
            </a:r>
            <a:r>
              <a:rPr kumimoji="0" lang="en-GB" sz="2400" b="1" i="0" u="none" strike="noStrike" kern="0" cap="none" spc="0" normalizeH="0" noProof="0" dirty="0">
                <a:ln>
                  <a:noFill/>
                </a:ln>
                <a:solidFill>
                  <a:srgbClr val="1F5FA0"/>
                </a:solidFill>
                <a:effectLst/>
                <a:uLnTx/>
                <a:uFillTx/>
                <a:latin typeface="Helvetica Neue Light"/>
                <a:ea typeface="Gulim" panose="020B0600000101010101" pitchFamily="34" charset="-127"/>
                <a:cs typeface="Helvetica Neue Light"/>
              </a:rPr>
              <a:t>embers</a:t>
            </a:r>
            <a:endParaRPr kumimoji="0" lang="en-GB" sz="2400" b="1" i="0" u="none" strike="noStrike" kern="0" cap="none" spc="0" normalizeH="0" baseline="0" noProof="0" dirty="0">
              <a:ln>
                <a:noFill/>
              </a:ln>
              <a:solidFill>
                <a:srgbClr val="1F5FA0"/>
              </a:solidFill>
              <a:effectLst/>
              <a:uLnTx/>
              <a:uFillTx/>
              <a:latin typeface="Helvetica Neue Light"/>
              <a:ea typeface="Gulim" panose="020B0600000101010101" pitchFamily="34" charset="-127"/>
              <a:cs typeface="Helvetica Neue Light"/>
            </a:endParaRPr>
          </a:p>
        </p:txBody>
      </p:sp>
      <p:cxnSp>
        <p:nvCxnSpPr>
          <p:cNvPr id="10" name="Straight Connector 9"/>
          <p:cNvCxnSpPr/>
          <p:nvPr/>
        </p:nvCxnSpPr>
        <p:spPr>
          <a:xfrm>
            <a:off x="1600750" y="658721"/>
            <a:ext cx="73448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descr="Screen Shot 2018-09-17 at 15.56.0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1792" y="723733"/>
            <a:ext cx="4447979" cy="3076389"/>
          </a:xfrm>
          <a:prstGeom prst="rect">
            <a:avLst/>
          </a:prstGeom>
        </p:spPr>
      </p:pic>
      <p:pic>
        <p:nvPicPr>
          <p:cNvPr id="12" name="Picture 11" descr="Screen Shot 2018-09-17 at 15.58.2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901" y="3654778"/>
            <a:ext cx="4142988" cy="3198549"/>
          </a:xfrm>
          <a:prstGeom prst="rect">
            <a:avLst/>
          </a:prstGeom>
        </p:spPr>
      </p:pic>
      <p:sp>
        <p:nvSpPr>
          <p:cNvPr id="14" name="TextBox 13"/>
          <p:cNvSpPr txBox="1"/>
          <p:nvPr/>
        </p:nvSpPr>
        <p:spPr>
          <a:xfrm>
            <a:off x="4896554" y="4535568"/>
            <a:ext cx="3908779" cy="2123658"/>
          </a:xfrm>
          <a:prstGeom prst="rect">
            <a:avLst/>
          </a:prstGeom>
          <a:ln>
            <a:prstDash val="sysDash"/>
          </a:ln>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sz="1600" dirty="0">
              <a:solidFill>
                <a:schemeClr val="accent4"/>
              </a:solidFill>
              <a:latin typeface="Helvetica Light"/>
              <a:cs typeface="Helvetica Light"/>
              <a:hlinkClick r:id="rId5"/>
            </a:endParaRPr>
          </a:p>
          <a:p>
            <a:pPr algn="ctr"/>
            <a:endParaRPr lang="en-GB" sz="1600" dirty="0">
              <a:solidFill>
                <a:schemeClr val="accent4"/>
              </a:solidFill>
              <a:latin typeface="Helvetica Light"/>
              <a:cs typeface="Helvetica Light"/>
            </a:endParaRPr>
          </a:p>
          <a:p>
            <a:pPr algn="ctr"/>
            <a:r>
              <a:rPr lang="en-GB" sz="2800" b="1" dirty="0">
                <a:solidFill>
                  <a:schemeClr val="accent4"/>
                </a:solidFill>
                <a:latin typeface="Helvetica"/>
                <a:cs typeface="Helvetica"/>
              </a:rPr>
              <a:t>JOIN US NOW!</a:t>
            </a:r>
          </a:p>
          <a:p>
            <a:pPr algn="ctr"/>
            <a:endParaRPr lang="en-GB" sz="1600" dirty="0">
              <a:solidFill>
                <a:schemeClr val="accent4"/>
              </a:solidFill>
              <a:latin typeface="Helvetica Light"/>
              <a:cs typeface="Helvetica Light"/>
              <a:hlinkClick r:id="rId5"/>
            </a:endParaRPr>
          </a:p>
          <a:p>
            <a:pPr algn="ctr"/>
            <a:r>
              <a:rPr lang="en-GB" sz="2400" b="1" dirty="0">
                <a:solidFill>
                  <a:schemeClr val="accent4"/>
                </a:solidFill>
                <a:latin typeface="Helvetica Light"/>
                <a:cs typeface="Helvetica Light"/>
                <a:hlinkClick r:id="rId5"/>
              </a:rPr>
              <a:t>www.echalliance.com</a:t>
            </a:r>
            <a:endParaRPr lang="en-GB" sz="2400" b="1" dirty="0">
              <a:solidFill>
                <a:schemeClr val="accent4"/>
              </a:solidFill>
              <a:latin typeface="Helvetica Light"/>
              <a:cs typeface="Helvetica Light"/>
            </a:endParaRPr>
          </a:p>
          <a:p>
            <a:pPr algn="ctr"/>
            <a:r>
              <a:rPr lang="en-GB" sz="1600" dirty="0">
                <a:solidFill>
                  <a:schemeClr val="accent4"/>
                </a:solidFill>
                <a:latin typeface="Helvetica Light"/>
                <a:cs typeface="Helvetica Light"/>
              </a:rPr>
              <a:t>under ‘Members</a:t>
            </a:r>
          </a:p>
          <a:p>
            <a:pPr algn="ctr"/>
            <a:endParaRPr lang="en-GB" sz="1600" dirty="0">
              <a:solidFill>
                <a:schemeClr val="accent4"/>
              </a:solidFill>
              <a:latin typeface="Helvetica Light"/>
              <a:cs typeface="Helvetica Light"/>
            </a:endParaRPr>
          </a:p>
        </p:txBody>
      </p:sp>
      <p:pic>
        <p:nvPicPr>
          <p:cNvPr id="3" name="Picture 2" descr="A picture containing clipart&#10;&#10;Description automatically generated">
            <a:extLst>
              <a:ext uri="{FF2B5EF4-FFF2-40B4-BE49-F238E27FC236}">
                <a16:creationId xmlns:a16="http://schemas.microsoft.com/office/drawing/2014/main" id="{A3349493-E293-4423-9797-69273D17E2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56721" y="3654778"/>
            <a:ext cx="1458120" cy="1445273"/>
          </a:xfrm>
          <a:prstGeom prst="rect">
            <a:avLst/>
          </a:prstGeom>
        </p:spPr>
      </p:pic>
    </p:spTree>
    <p:extLst>
      <p:ext uri="{BB962C8B-B14F-4D97-AF65-F5344CB8AC3E}">
        <p14:creationId xmlns:p14="http://schemas.microsoft.com/office/powerpoint/2010/main" val="379297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Flowchart: Document 74">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1311564"/>
            <a:ext cx="2436019" cy="3400426"/>
          </a:xfrm>
          <a:prstGeom prst="flowChartDocument">
            <a:avLst/>
          </a:prstGeom>
          <a:solidFill>
            <a:srgbClr val="424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TextBox 15"/>
          <p:cNvSpPr txBox="1"/>
          <p:nvPr/>
        </p:nvSpPr>
        <p:spPr>
          <a:xfrm>
            <a:off x="478631" y="1482725"/>
            <a:ext cx="2436019" cy="2558051"/>
          </a:xfrm>
          <a:prstGeom prst="rect">
            <a:avLst/>
          </a:prstGeom>
        </p:spPr>
        <p:txBody>
          <a:bodyPr vert="horz" lIns="91440" tIns="45720" rIns="91440" bIns="45720" rtlCol="0" anchor="ctr">
            <a:normAutofit/>
          </a:bodyPr>
          <a:lstStyle/>
          <a:p>
            <a:pPr indent="-228600">
              <a:lnSpc>
                <a:spcPct val="90000"/>
              </a:lnSpc>
              <a:spcBef>
                <a:spcPct val="0"/>
              </a:spcBef>
              <a:spcAft>
                <a:spcPts val="600"/>
              </a:spcAft>
            </a:pPr>
            <a:endParaRPr lang="en-US" sz="2000" b="1" i="1" kern="1200">
              <a:solidFill>
                <a:srgbClr val="FFFFFF"/>
              </a:solidFill>
              <a:latin typeface="+mj-lt"/>
              <a:ea typeface="+mj-ea"/>
              <a:cs typeface="+mj-cs"/>
            </a:endParaRPr>
          </a:p>
          <a:p>
            <a:pPr>
              <a:lnSpc>
                <a:spcPct val="90000"/>
              </a:lnSpc>
              <a:spcBef>
                <a:spcPct val="0"/>
              </a:spcBef>
              <a:spcAft>
                <a:spcPts val="600"/>
              </a:spcAft>
            </a:pPr>
            <a:r>
              <a:rPr lang="en-US" sz="2000" b="1" i="1" dirty="0">
                <a:solidFill>
                  <a:srgbClr val="FFFFFF"/>
                </a:solidFill>
                <a:latin typeface="+mj-lt"/>
                <a:ea typeface="+mj-ea"/>
                <a:cs typeface="+mj-cs"/>
              </a:rPr>
              <a:t>Andy </a:t>
            </a:r>
            <a:r>
              <a:rPr lang="en-US" sz="2000" b="1" i="1" dirty="0" err="1">
                <a:solidFill>
                  <a:srgbClr val="FFFFFF"/>
                </a:solidFill>
                <a:latin typeface="+mj-lt"/>
                <a:ea typeface="+mj-ea"/>
                <a:cs typeface="+mj-cs"/>
              </a:rPr>
              <a:t>Bleaden</a:t>
            </a:r>
            <a:endParaRPr lang="en-US" sz="2000" b="1" i="1" kern="1200" dirty="0" err="1">
              <a:solidFill>
                <a:srgbClr val="FFFFFF"/>
              </a:solidFill>
              <a:latin typeface="+mj-lt"/>
              <a:ea typeface="+mj-ea"/>
              <a:cs typeface="Calibri"/>
            </a:endParaRPr>
          </a:p>
          <a:p>
            <a:pPr>
              <a:lnSpc>
                <a:spcPct val="90000"/>
              </a:lnSpc>
              <a:spcBef>
                <a:spcPct val="0"/>
              </a:spcBef>
              <a:spcAft>
                <a:spcPts val="600"/>
              </a:spcAft>
            </a:pPr>
            <a:r>
              <a:rPr lang="en-US" sz="2000" b="1" i="1" dirty="0">
                <a:solidFill>
                  <a:srgbClr val="FFFFFF"/>
                </a:solidFill>
                <a:latin typeface="+mj-lt"/>
                <a:ea typeface="+mj-ea"/>
                <a:cs typeface="Calibri"/>
              </a:rPr>
              <a:t>International Projects Manager</a:t>
            </a:r>
            <a:endParaRPr lang="en-US" sz="2000" b="1" i="1" dirty="0">
              <a:solidFill>
                <a:srgbClr val="FFFFFF"/>
              </a:solidFill>
              <a:latin typeface="+mj-lt"/>
              <a:ea typeface="+mj-ea"/>
              <a:cs typeface="+mj-cs"/>
            </a:endParaRPr>
          </a:p>
          <a:p>
            <a:pPr>
              <a:lnSpc>
                <a:spcPct val="90000"/>
              </a:lnSpc>
              <a:spcBef>
                <a:spcPct val="0"/>
              </a:spcBef>
              <a:spcAft>
                <a:spcPts val="600"/>
              </a:spcAft>
            </a:pPr>
            <a:r>
              <a:rPr lang="en-US" sz="2000" i="1" dirty="0" err="1">
                <a:solidFill>
                  <a:srgbClr val="FFFFFF"/>
                </a:solidFill>
                <a:latin typeface="+mj-lt"/>
                <a:ea typeface="+mj-ea"/>
                <a:cs typeface="+mj-cs"/>
              </a:rPr>
              <a:t>ECHAlliance</a:t>
            </a:r>
            <a:endParaRPr lang="en-US" sz="2000" i="1" kern="1200" dirty="0" err="1">
              <a:solidFill>
                <a:srgbClr val="FFFFFF"/>
              </a:solidFill>
              <a:latin typeface="+mj-lt"/>
              <a:ea typeface="+mj-ea"/>
              <a:cs typeface="Calibri"/>
            </a:endParaRPr>
          </a:p>
          <a:p>
            <a:pPr>
              <a:lnSpc>
                <a:spcPct val="90000"/>
              </a:lnSpc>
              <a:spcBef>
                <a:spcPct val="0"/>
              </a:spcBef>
              <a:spcAft>
                <a:spcPts val="600"/>
              </a:spcAft>
            </a:pPr>
            <a:r>
              <a:rPr lang="en-US" sz="1600" i="1" dirty="0">
                <a:solidFill>
                  <a:srgbClr val="FFFFFF"/>
                </a:solidFill>
                <a:latin typeface="+mj-lt"/>
                <a:ea typeface="+mj-ea"/>
                <a:cs typeface="+mj-cs"/>
              </a:rPr>
              <a:t>andy</a:t>
            </a:r>
            <a:r>
              <a:rPr lang="en-US" sz="1600" i="1" kern="1200" dirty="0">
                <a:solidFill>
                  <a:srgbClr val="FFFFFF"/>
                </a:solidFill>
                <a:latin typeface="+mj-lt"/>
                <a:ea typeface="+mj-ea"/>
                <a:cs typeface="+mj-cs"/>
              </a:rPr>
              <a:t>@echalliance.com</a:t>
            </a:r>
          </a:p>
        </p:txBody>
      </p:sp>
      <p:pic>
        <p:nvPicPr>
          <p:cNvPr id="2050" name="190E167F-2CBE-4200-B15A-0FD26DA85E26" descr="B0614DAD-9D6A-4CDA-8F5B-205FF7CB6DC9">
            <a:extLst>
              <a:ext uri="{FF2B5EF4-FFF2-40B4-BE49-F238E27FC236}">
                <a16:creationId xmlns:a16="http://schemas.microsoft.com/office/drawing/2014/main" id="{A06795E4-1FEF-4D5C-883D-CE702DC4BA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31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7" descr="Ecosystem Diagram Final New-01.png">
            <a:extLst>
              <a:ext uri="{FF2B5EF4-FFF2-40B4-BE49-F238E27FC236}">
                <a16:creationId xmlns:a16="http://schemas.microsoft.com/office/drawing/2014/main" id="{09BD9EBE-AED7-4ADF-9DA5-B0B00A8D3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7303" y="1293663"/>
            <a:ext cx="5356610" cy="5494226"/>
          </a:xfrm>
          <a:prstGeom prst="rect">
            <a:avLst/>
          </a:prstGeom>
        </p:spPr>
      </p:pic>
    </p:spTree>
    <p:extLst>
      <p:ext uri="{BB962C8B-B14F-4D97-AF65-F5344CB8AC3E}">
        <p14:creationId xmlns:p14="http://schemas.microsoft.com/office/powerpoint/2010/main" val="3921675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2956984"/>
            <a:ext cx="9144000" cy="1327324"/>
          </a:xfrm>
          <a:prstGeom prst="rect">
            <a:avLst/>
          </a:prstGeom>
          <a:solidFill>
            <a:schemeClr val="accent1">
              <a:lumMod val="75000"/>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1">
                  <a:lumMod val="75000"/>
                </a:schemeClr>
              </a:solidFill>
            </a:endParaRPr>
          </a:p>
        </p:txBody>
      </p:sp>
      <p:pic>
        <p:nvPicPr>
          <p:cNvPr id="18" name="Picture 17" descr="400_F_34877782_ykbRVrfV5XZsV26SR4sTqetNGwGoDLe2.jpg"/>
          <p:cNvPicPr>
            <a:picLocks noChangeAspect="1"/>
          </p:cNvPicPr>
          <p:nvPr/>
        </p:nvPicPr>
        <p:blipFill rotWithShape="1">
          <a:blip r:embed="rId3" cstate="email">
            <a:alphaModFix amt="82000"/>
            <a:extLst>
              <a:ext uri="{28A0092B-C50C-407E-A947-70E740481C1C}">
                <a14:useLocalDpi xmlns:a14="http://schemas.microsoft.com/office/drawing/2010/main"/>
              </a:ext>
            </a:extLst>
          </a:blip>
          <a:srcRect/>
          <a:stretch/>
        </p:blipFill>
        <p:spPr>
          <a:xfrm>
            <a:off x="2207011" y="1626326"/>
            <a:ext cx="663947" cy="587978"/>
          </a:xfrm>
          <a:prstGeom prst="rect">
            <a:avLst/>
          </a:prstGeom>
        </p:spPr>
      </p:pic>
      <p:pic>
        <p:nvPicPr>
          <p:cNvPr id="19" name="Picture 18" descr="stashtour_highlight_builtforenterprise.png"/>
          <p:cNvPicPr>
            <a:picLocks noChangeAspect="1"/>
          </p:cNvPicPr>
          <p:nvPr/>
        </p:nvPicPr>
        <p:blipFill rotWithShape="1">
          <a:blip r:embed="rId4" cstate="email">
            <a:alphaModFix amt="90000"/>
            <a:extLst>
              <a:ext uri="{28A0092B-C50C-407E-A947-70E740481C1C}">
                <a14:useLocalDpi xmlns:a14="http://schemas.microsoft.com/office/drawing/2010/main"/>
              </a:ext>
            </a:extLst>
          </a:blip>
          <a:srcRect/>
          <a:stretch/>
        </p:blipFill>
        <p:spPr>
          <a:xfrm>
            <a:off x="2292341" y="2256458"/>
            <a:ext cx="578617" cy="658370"/>
          </a:xfrm>
          <a:prstGeom prst="rect">
            <a:avLst/>
          </a:prstGeom>
        </p:spPr>
      </p:pic>
      <p:pic>
        <p:nvPicPr>
          <p:cNvPr id="26" name="Picture 25" descr="product3.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9392" y="5433492"/>
            <a:ext cx="1016749" cy="963107"/>
          </a:xfrm>
          <a:prstGeom prst="rect">
            <a:avLst/>
          </a:prstGeom>
        </p:spPr>
      </p:pic>
      <p:sp>
        <p:nvSpPr>
          <p:cNvPr id="3" name="TextBox 2"/>
          <p:cNvSpPr txBox="1"/>
          <p:nvPr/>
        </p:nvSpPr>
        <p:spPr>
          <a:xfrm>
            <a:off x="3051123" y="657457"/>
            <a:ext cx="5864897" cy="800219"/>
          </a:xfrm>
          <a:prstGeom prst="rect">
            <a:avLst/>
          </a:prstGeom>
          <a:noFill/>
        </p:spPr>
        <p:txBody>
          <a:bodyPr wrap="square" rtlCol="0">
            <a:spAutoFit/>
          </a:bodyPr>
          <a:lstStyle/>
          <a:p>
            <a:r>
              <a:rPr lang="en-GB" b="1" dirty="0">
                <a:solidFill>
                  <a:srgbClr val="143F6A"/>
                </a:solidFill>
                <a:latin typeface="Helvetica Neue Condensed Black" charset="0"/>
                <a:ea typeface="Helvetica Neue Condensed Black" charset="0"/>
                <a:cs typeface="Helvetica Neue Condensed Black" charset="0"/>
              </a:rPr>
              <a:t>Member Organisation (650+ organisations - Join Us)</a:t>
            </a:r>
            <a:endParaRPr lang="en-GB" sz="1200" b="1" dirty="0">
              <a:solidFill>
                <a:srgbClr val="143F6A"/>
              </a:solidFill>
              <a:latin typeface="Helvetica Neue Condensed Black" charset="0"/>
              <a:ea typeface="Helvetica Neue Condensed Black" charset="0"/>
              <a:cs typeface="Helvetica Neue Condensed Black" charset="0"/>
            </a:endParaRPr>
          </a:p>
          <a:p>
            <a:r>
              <a:rPr lang="en-GB" sz="1400" i="1" dirty="0">
                <a:solidFill>
                  <a:srgbClr val="143F6A"/>
                </a:solidFill>
                <a:latin typeface="Helvetica Neue" charset="0"/>
                <a:ea typeface="Helvetica Neue" charset="0"/>
                <a:cs typeface="Helvetica Neue" charset="0"/>
              </a:rPr>
              <a:t>Companies, policy-makers, researchers, health &amp; social care providers, patients, insurances</a:t>
            </a:r>
            <a:r>
              <a:rPr lang="mr-IN" sz="1400" i="1" dirty="0">
                <a:solidFill>
                  <a:srgbClr val="143F6A"/>
                </a:solidFill>
                <a:latin typeface="Helvetica Neue" charset="0"/>
                <a:ea typeface="Helvetica Neue" charset="0"/>
                <a:cs typeface="Helvetica Neue" charset="0"/>
              </a:rPr>
              <a:t>…</a:t>
            </a:r>
            <a:endParaRPr lang="en-GB" sz="1100" i="1" dirty="0">
              <a:solidFill>
                <a:srgbClr val="143F6A"/>
              </a:solidFill>
              <a:latin typeface="Helvetica Neue" charset="0"/>
              <a:ea typeface="Helvetica Neue" charset="0"/>
              <a:cs typeface="Helvetica Neue" charset="0"/>
            </a:endParaRPr>
          </a:p>
        </p:txBody>
      </p:sp>
      <p:sp>
        <p:nvSpPr>
          <p:cNvPr id="4" name="TextBox 3"/>
          <p:cNvSpPr txBox="1"/>
          <p:nvPr/>
        </p:nvSpPr>
        <p:spPr>
          <a:xfrm>
            <a:off x="3051123" y="1661194"/>
            <a:ext cx="4808240" cy="369332"/>
          </a:xfrm>
          <a:prstGeom prst="rect">
            <a:avLst/>
          </a:prstGeom>
          <a:noFill/>
        </p:spPr>
        <p:txBody>
          <a:bodyPr wrap="square" rtlCol="0">
            <a:spAutoFit/>
          </a:bodyPr>
          <a:lstStyle/>
          <a:p>
            <a:r>
              <a:rPr lang="en-GB" b="1" dirty="0">
                <a:solidFill>
                  <a:srgbClr val="143F6A"/>
                </a:solidFill>
                <a:latin typeface="Helvetica Neue Condensed Black" charset="0"/>
                <a:ea typeface="Helvetica Neue Condensed Black" charset="0"/>
                <a:cs typeface="Helvetica Neue Condensed Black" charset="0"/>
              </a:rPr>
              <a:t>16,500+ experts / professionals</a:t>
            </a:r>
            <a:endParaRPr lang="en-GB" sz="1000" b="1" dirty="0">
              <a:solidFill>
                <a:srgbClr val="143F6A"/>
              </a:solidFill>
              <a:latin typeface="Helvetica Neue Condensed Black" charset="0"/>
              <a:ea typeface="Helvetica Neue Condensed Black" charset="0"/>
              <a:cs typeface="Helvetica Neue Condensed Black" charset="0"/>
            </a:endParaRPr>
          </a:p>
        </p:txBody>
      </p:sp>
      <p:sp>
        <p:nvSpPr>
          <p:cNvPr id="8" name="TextBox 7"/>
          <p:cNvSpPr txBox="1"/>
          <p:nvPr/>
        </p:nvSpPr>
        <p:spPr>
          <a:xfrm>
            <a:off x="5551138" y="6419698"/>
            <a:ext cx="1682811" cy="430887"/>
          </a:xfrm>
          <a:prstGeom prst="rect">
            <a:avLst/>
          </a:prstGeom>
          <a:noFill/>
        </p:spPr>
        <p:txBody>
          <a:bodyPr wrap="square" rtlCol="0">
            <a:spAutoFit/>
          </a:bodyPr>
          <a:lstStyle>
            <a:defPPr>
              <a:defRPr lang="en-US"/>
            </a:defPPr>
            <a:lvl1pPr algn="ctr">
              <a:defRPr sz="1400" b="1">
                <a:solidFill>
                  <a:srgbClr val="143F6A"/>
                </a:solidFill>
                <a:latin typeface="Helvetica Neue Condensed Black" charset="0"/>
                <a:ea typeface="Helvetica Neue Condensed Black" charset="0"/>
                <a:cs typeface="Helvetica Neue Condensed Black" charset="0"/>
              </a:defRPr>
            </a:lvl1pPr>
          </a:lstStyle>
          <a:p>
            <a:r>
              <a:rPr lang="en-GB" sz="1100" dirty="0"/>
              <a:t>International events </a:t>
            </a:r>
          </a:p>
          <a:p>
            <a:r>
              <a:rPr lang="en-GB" sz="1100" dirty="0"/>
              <a:t>/ groups / workshops</a:t>
            </a:r>
            <a:endParaRPr lang="en-GB" dirty="0"/>
          </a:p>
        </p:txBody>
      </p:sp>
      <p:sp>
        <p:nvSpPr>
          <p:cNvPr id="29" name="TextBox 28"/>
          <p:cNvSpPr txBox="1"/>
          <p:nvPr/>
        </p:nvSpPr>
        <p:spPr>
          <a:xfrm>
            <a:off x="7371535" y="6433573"/>
            <a:ext cx="1772465" cy="430887"/>
          </a:xfrm>
          <a:prstGeom prst="rect">
            <a:avLst/>
          </a:prstGeom>
          <a:noFill/>
        </p:spPr>
        <p:txBody>
          <a:bodyPr wrap="square" rtlCol="0">
            <a:spAutoFit/>
          </a:bodyPr>
          <a:lstStyle/>
          <a:p>
            <a:pPr algn="ctr"/>
            <a:r>
              <a:rPr lang="en-GB" sz="1100" b="1" dirty="0" err="1">
                <a:solidFill>
                  <a:srgbClr val="143F6A"/>
                </a:solidFill>
                <a:latin typeface="Helvetica Neue Condensed Black" charset="0"/>
                <a:ea typeface="Helvetica Neue Condensed Black" charset="0"/>
                <a:cs typeface="Helvetica Neue Condensed Black" charset="0"/>
              </a:rPr>
              <a:t>H2020</a:t>
            </a:r>
            <a:r>
              <a:rPr lang="en-GB" sz="1100" b="1" dirty="0">
                <a:solidFill>
                  <a:srgbClr val="143F6A"/>
                </a:solidFill>
                <a:latin typeface="Helvetica Neue Condensed Black" charset="0"/>
                <a:ea typeface="Helvetica Neue Condensed Black" charset="0"/>
                <a:cs typeface="Helvetica Neue Condensed Black" charset="0"/>
              </a:rPr>
              <a:t> projects, tenders &amp; expert services</a:t>
            </a:r>
          </a:p>
        </p:txBody>
      </p:sp>
      <p:pic>
        <p:nvPicPr>
          <p:cNvPr id="31" name="Picture 3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29947" y="5453117"/>
            <a:ext cx="1016749" cy="945404"/>
          </a:xfrm>
          <a:prstGeom prst="rect">
            <a:avLst/>
          </a:prstGeom>
        </p:spPr>
      </p:pic>
      <p:sp>
        <p:nvSpPr>
          <p:cNvPr id="32" name="TextBox 31"/>
          <p:cNvSpPr txBox="1"/>
          <p:nvPr/>
        </p:nvSpPr>
        <p:spPr>
          <a:xfrm>
            <a:off x="257871" y="1452513"/>
            <a:ext cx="1177747" cy="769441"/>
          </a:xfrm>
          <a:prstGeom prst="rect">
            <a:avLst/>
          </a:prstGeom>
          <a:noFill/>
        </p:spPr>
        <p:txBody>
          <a:bodyPr wrap="none" rtlCol="0">
            <a:spAutoFit/>
          </a:bodyPr>
          <a:lstStyle/>
          <a:p>
            <a:r>
              <a:rPr lang="en-GB" sz="4400" b="1" dirty="0">
                <a:solidFill>
                  <a:schemeClr val="accent1">
                    <a:lumMod val="75000"/>
                  </a:schemeClr>
                </a:solidFill>
                <a:latin typeface="Helvetica Neue Condensed Black" charset="0"/>
                <a:ea typeface="Helvetica Neue Condensed Black" charset="0"/>
                <a:cs typeface="Helvetica Neue Condensed Black" charset="0"/>
              </a:rPr>
              <a:t>who</a:t>
            </a:r>
          </a:p>
        </p:txBody>
      </p:sp>
      <p:sp>
        <p:nvSpPr>
          <p:cNvPr id="33" name="TextBox 32"/>
          <p:cNvSpPr txBox="1"/>
          <p:nvPr/>
        </p:nvSpPr>
        <p:spPr>
          <a:xfrm>
            <a:off x="58318" y="4933344"/>
            <a:ext cx="1377300" cy="769441"/>
          </a:xfrm>
          <a:prstGeom prst="rect">
            <a:avLst/>
          </a:prstGeom>
          <a:noFill/>
        </p:spPr>
        <p:txBody>
          <a:bodyPr wrap="none" rtlCol="0">
            <a:spAutoFit/>
          </a:bodyPr>
          <a:lstStyle/>
          <a:p>
            <a:r>
              <a:rPr lang="en-GB" sz="4400" b="1" dirty="0">
                <a:solidFill>
                  <a:schemeClr val="accent1">
                    <a:lumMod val="75000"/>
                  </a:schemeClr>
                </a:solidFill>
                <a:latin typeface="Helvetica Neue Condensed Black" charset="0"/>
                <a:ea typeface="Helvetica Neue Condensed Black" charset="0"/>
                <a:cs typeface="Helvetica Neue Condensed Black" charset="0"/>
              </a:rPr>
              <a:t>what</a:t>
            </a:r>
          </a:p>
        </p:txBody>
      </p:sp>
      <p:pic>
        <p:nvPicPr>
          <p:cNvPr id="35" name="Picture 3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83821" y="5452373"/>
            <a:ext cx="967989" cy="945403"/>
          </a:xfrm>
          <a:prstGeom prst="rect">
            <a:avLst/>
          </a:prstGeom>
        </p:spPr>
      </p:pic>
      <p:sp>
        <p:nvSpPr>
          <p:cNvPr id="36" name="TextBox 35"/>
          <p:cNvSpPr txBox="1"/>
          <p:nvPr/>
        </p:nvSpPr>
        <p:spPr>
          <a:xfrm>
            <a:off x="2952103" y="6427113"/>
            <a:ext cx="1317033" cy="430887"/>
          </a:xfrm>
          <a:prstGeom prst="rect">
            <a:avLst/>
          </a:prstGeom>
          <a:noFill/>
        </p:spPr>
        <p:txBody>
          <a:bodyPr wrap="square" rtlCol="0">
            <a:spAutoFit/>
          </a:bodyPr>
          <a:lstStyle/>
          <a:p>
            <a:pPr algn="ctr"/>
            <a:r>
              <a:rPr lang="en-GB" sz="1100" b="1" dirty="0">
                <a:solidFill>
                  <a:srgbClr val="143F6A"/>
                </a:solidFill>
                <a:latin typeface="Helvetica Neue Condensed Black" charset="0"/>
                <a:ea typeface="Helvetica Neue Condensed Black" charset="0"/>
                <a:cs typeface="Helvetica Neue Condensed Black" charset="0"/>
              </a:rPr>
              <a:t>Communication</a:t>
            </a:r>
          </a:p>
          <a:p>
            <a:pPr algn="ctr"/>
            <a:r>
              <a:rPr lang="en-GB" sz="1100" b="1" dirty="0">
                <a:solidFill>
                  <a:srgbClr val="143F6A"/>
                </a:solidFill>
                <a:latin typeface="Helvetica Neue Condensed Black" charset="0"/>
                <a:ea typeface="Helvetica Neue Condensed Black" charset="0"/>
                <a:cs typeface="Helvetica Neue Condensed Black" charset="0"/>
              </a:rPr>
              <a:t>/ networking</a:t>
            </a:r>
            <a:endParaRPr lang="en-GB" sz="1100" b="1" dirty="0">
              <a:latin typeface="Helvetica Neue Condensed Black" charset="0"/>
              <a:ea typeface="Helvetica Neue Condensed Black" charset="0"/>
              <a:cs typeface="Helvetica Neue Condensed Black" charset="0"/>
            </a:endParaRPr>
          </a:p>
        </p:txBody>
      </p:sp>
      <p:sp>
        <p:nvSpPr>
          <p:cNvPr id="5" name="TextBox 4"/>
          <p:cNvSpPr txBox="1"/>
          <p:nvPr/>
        </p:nvSpPr>
        <p:spPr>
          <a:xfrm>
            <a:off x="3065419" y="3043191"/>
            <a:ext cx="5721526" cy="553998"/>
          </a:xfrm>
          <a:prstGeom prst="rect">
            <a:avLst/>
          </a:prstGeom>
          <a:noFill/>
        </p:spPr>
        <p:txBody>
          <a:bodyPr wrap="square" rtlCol="0">
            <a:spAutoFit/>
          </a:bodyPr>
          <a:lstStyle/>
          <a:p>
            <a:r>
              <a:rPr lang="en-GB" b="1" dirty="0">
                <a:solidFill>
                  <a:schemeClr val="bg1"/>
                </a:solidFill>
                <a:latin typeface="Helvetica Neue Condensed Black" charset="0"/>
                <a:ea typeface="Helvetica Neue Condensed Black" charset="0"/>
                <a:cs typeface="Helvetica Neue Condensed Black" charset="0"/>
              </a:rPr>
              <a:t>Growing reach across 40+ countries</a:t>
            </a:r>
          </a:p>
          <a:p>
            <a:r>
              <a:rPr lang="en-GB" sz="1200" i="1" dirty="0">
                <a:solidFill>
                  <a:schemeClr val="bg1"/>
                </a:solidFill>
                <a:latin typeface="Helvetica Neue" charset="0"/>
                <a:ea typeface="Helvetica Neue" charset="0"/>
                <a:cs typeface="Helvetica Neue" charset="0"/>
              </a:rPr>
              <a:t>Europe, USA, Canada, China &amp; the Commonwealth </a:t>
            </a:r>
            <a:endParaRPr lang="en-GB" sz="500" i="1" dirty="0">
              <a:solidFill>
                <a:schemeClr val="bg1"/>
              </a:solidFill>
              <a:latin typeface="Helvetica Neue" charset="0"/>
              <a:ea typeface="Helvetica Neue" charset="0"/>
              <a:cs typeface="Helvetica Neue" charset="0"/>
            </a:endParaRPr>
          </a:p>
        </p:txBody>
      </p:sp>
      <p:sp>
        <p:nvSpPr>
          <p:cNvPr id="7" name="TextBox 6"/>
          <p:cNvSpPr txBox="1"/>
          <p:nvPr/>
        </p:nvSpPr>
        <p:spPr>
          <a:xfrm>
            <a:off x="3080758" y="3670742"/>
            <a:ext cx="5835262" cy="584775"/>
          </a:xfrm>
          <a:prstGeom prst="rect">
            <a:avLst/>
          </a:prstGeom>
          <a:noFill/>
        </p:spPr>
        <p:txBody>
          <a:bodyPr wrap="square" rtlCol="0">
            <a:spAutoFit/>
          </a:bodyPr>
          <a:lstStyle/>
          <a:p>
            <a:r>
              <a:rPr lang="en-GB" b="1" dirty="0">
                <a:solidFill>
                  <a:schemeClr val="bg1"/>
                </a:solidFill>
                <a:latin typeface="Helvetica Neue Condensed Black" charset="0"/>
                <a:ea typeface="Helvetica Neue Condensed Black" charset="0"/>
                <a:cs typeface="Helvetica Neue Condensed Black" charset="0"/>
              </a:rPr>
              <a:t>International Network of Ecosystems </a:t>
            </a:r>
          </a:p>
          <a:p>
            <a:r>
              <a:rPr lang="en-GB" sz="1400" i="1" dirty="0">
                <a:solidFill>
                  <a:schemeClr val="bg1"/>
                </a:solidFill>
                <a:latin typeface="Helvetica Neue"/>
                <a:ea typeface="Helvetica Neue Condensed Black" charset="0"/>
                <a:cs typeface="Helvetica Neue"/>
              </a:rPr>
              <a:t>(100+ ecosystem gatherings a year)</a:t>
            </a:r>
            <a:endParaRPr lang="en-GB" sz="800" i="1" dirty="0">
              <a:solidFill>
                <a:schemeClr val="bg1"/>
              </a:solidFill>
              <a:latin typeface="Helvetica Neue"/>
              <a:ea typeface="Helvetica Neue Condensed Black" charset="0"/>
              <a:cs typeface="Helvetica Neue"/>
            </a:endParaRPr>
          </a:p>
        </p:txBody>
      </p:sp>
      <p:pic>
        <p:nvPicPr>
          <p:cNvPr id="30" name="Picture 29"/>
          <p:cNvPicPr>
            <a:picLocks noChangeAspect="1"/>
          </p:cNvPicPr>
          <p:nvPr/>
        </p:nvPicPr>
        <p:blipFill>
          <a:blip r:embed="rId8" cstate="email">
            <a:alphaModFix/>
            <a:biLevel thresh="75000"/>
            <a:extLst>
              <a:ext uri="{BEBA8EAE-BF5A-486C-A8C5-ECC9F3942E4B}">
                <a14:imgProps xmlns:a14="http://schemas.microsoft.com/office/drawing/2010/main">
                  <a14:imgLayer r:embed="rId9">
                    <a14:imgEffect>
                      <a14:colorTemperature colorTemp="5268"/>
                    </a14:imgEffect>
                    <a14:imgEffect>
                      <a14:saturation sat="247000"/>
                    </a14:imgEffect>
                  </a14:imgLayer>
                </a14:imgProps>
              </a:ext>
              <a:ext uri="{28A0092B-C50C-407E-A947-70E740481C1C}">
                <a14:useLocalDpi xmlns:a14="http://schemas.microsoft.com/office/drawing/2010/main"/>
              </a:ext>
            </a:extLst>
          </a:blip>
          <a:stretch>
            <a:fillRect/>
          </a:stretch>
        </p:blipFill>
        <p:spPr>
          <a:xfrm>
            <a:off x="842629" y="3048760"/>
            <a:ext cx="1758609" cy="1206757"/>
          </a:xfrm>
          <a:prstGeom prst="rect">
            <a:avLst/>
          </a:prstGeom>
        </p:spPr>
      </p:pic>
      <p:sp>
        <p:nvSpPr>
          <p:cNvPr id="34" name="TextBox 33"/>
          <p:cNvSpPr txBox="1"/>
          <p:nvPr/>
        </p:nvSpPr>
        <p:spPr>
          <a:xfrm>
            <a:off x="158094" y="3302495"/>
            <a:ext cx="1637032" cy="769441"/>
          </a:xfrm>
          <a:prstGeom prst="rect">
            <a:avLst/>
          </a:prstGeom>
          <a:noFill/>
        </p:spPr>
        <p:txBody>
          <a:bodyPr wrap="none" rtlCol="0">
            <a:spAutoFit/>
          </a:bodyPr>
          <a:lstStyle/>
          <a:p>
            <a:r>
              <a:rPr lang="en-GB" sz="4400" b="1" dirty="0">
                <a:solidFill>
                  <a:schemeClr val="bg1"/>
                </a:solidFill>
                <a:latin typeface="Helvetica Neue Condensed Black" charset="0"/>
                <a:ea typeface="Helvetica Neue Condensed Black" charset="0"/>
                <a:cs typeface="Helvetica Neue Condensed Black" charset="0"/>
              </a:rPr>
              <a:t>where</a:t>
            </a:r>
          </a:p>
        </p:txBody>
      </p:sp>
      <p:sp>
        <p:nvSpPr>
          <p:cNvPr id="38" name="CuadroTexto 3"/>
          <p:cNvSpPr txBox="1"/>
          <p:nvPr/>
        </p:nvSpPr>
        <p:spPr>
          <a:xfrm>
            <a:off x="1475656" y="116632"/>
            <a:ext cx="7423132" cy="52322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1F5FA0"/>
                </a:solidFill>
                <a:effectLst/>
                <a:uLnTx/>
                <a:uFillTx/>
                <a:latin typeface="Helvetica Neue Light"/>
                <a:ea typeface="Gulim" panose="020B0600000101010101" pitchFamily="34" charset="-127"/>
                <a:cs typeface="Helvetica Neue Light"/>
              </a:rPr>
              <a:t>About ECHAlliance</a:t>
            </a:r>
          </a:p>
        </p:txBody>
      </p:sp>
      <p:cxnSp>
        <p:nvCxnSpPr>
          <p:cNvPr id="39" name="Straight Connector 9"/>
          <p:cNvCxnSpPr>
            <a:cxnSpLocks/>
          </p:cNvCxnSpPr>
          <p:nvPr/>
        </p:nvCxnSpPr>
        <p:spPr>
          <a:xfrm>
            <a:off x="1795126" y="639852"/>
            <a:ext cx="7008407" cy="0"/>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Picture 3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86181" y="5465712"/>
            <a:ext cx="858758" cy="945404"/>
          </a:xfrm>
          <a:prstGeom prst="rect">
            <a:avLst/>
          </a:prstGeom>
        </p:spPr>
      </p:pic>
      <p:sp>
        <p:nvSpPr>
          <p:cNvPr id="6" name="Rectangle 5"/>
          <p:cNvSpPr/>
          <p:nvPr/>
        </p:nvSpPr>
        <p:spPr>
          <a:xfrm>
            <a:off x="3051123" y="2238944"/>
            <a:ext cx="6124221" cy="584775"/>
          </a:xfrm>
          <a:prstGeom prst="rect">
            <a:avLst/>
          </a:prstGeom>
        </p:spPr>
        <p:txBody>
          <a:bodyPr wrap="square">
            <a:spAutoFit/>
          </a:bodyPr>
          <a:lstStyle/>
          <a:p>
            <a:r>
              <a:rPr lang="en-GB" b="1" dirty="0">
                <a:solidFill>
                  <a:srgbClr val="143F6A"/>
                </a:solidFill>
                <a:latin typeface="Helvetica Neue Condensed Black" charset="0"/>
                <a:ea typeface="Helvetica Neue Condensed Black" charset="0"/>
                <a:cs typeface="Helvetica Neue Condensed Black" charset="0"/>
              </a:rPr>
              <a:t>Not for Profit Organisation </a:t>
            </a:r>
          </a:p>
          <a:p>
            <a:r>
              <a:rPr lang="en-GB" sz="1400" i="1" dirty="0">
                <a:solidFill>
                  <a:srgbClr val="143F6A"/>
                </a:solidFill>
                <a:latin typeface="Helvetica Neue"/>
                <a:ea typeface="Helvetica Neue Condensed Black" charset="0"/>
                <a:cs typeface="Helvetica Neue Condensed Black" charset="0"/>
              </a:rPr>
              <a:t>Registered in Ireland and in the UK (Community Interest Company CIC)</a:t>
            </a:r>
          </a:p>
        </p:txBody>
      </p:sp>
      <p:sp>
        <p:nvSpPr>
          <p:cNvPr id="27" name="Rectangle 26" descr="Team">
            <a:extLst>
              <a:ext uri="{FF2B5EF4-FFF2-40B4-BE49-F238E27FC236}">
                <a16:creationId xmlns:a16="http://schemas.microsoft.com/office/drawing/2014/main" id="{06F76408-246C-4E62-BF93-B894C8463128}"/>
              </a:ext>
            </a:extLst>
          </p:cNvPr>
          <p:cNvSpPr/>
          <p:nvPr/>
        </p:nvSpPr>
        <p:spPr>
          <a:xfrm>
            <a:off x="2142685" y="635641"/>
            <a:ext cx="792597" cy="792597"/>
          </a:xfrm>
          <a:prstGeom prst="rect">
            <a:avLst/>
          </a:prstGeom>
          <a: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a:blipFill>
          <a:ln>
            <a:noFill/>
          </a:ln>
        </p:spPr>
        <p:style>
          <a:lnRef idx="0">
            <a:scrgbClr r="0" g="0" b="0"/>
          </a:lnRef>
          <a:fillRef idx="3">
            <a:scrgbClr r="0" g="0" b="0"/>
          </a:fillRef>
          <a:effectRef idx="2">
            <a:schemeClr val="accent5">
              <a:hueOff val="0"/>
              <a:satOff val="0"/>
              <a:lumOff val="0"/>
              <a:alphaOff val="0"/>
            </a:schemeClr>
          </a:effectRef>
          <a:fontRef idx="minor">
            <a:schemeClr val="lt1"/>
          </a:fontRef>
        </p:style>
      </p:sp>
      <p:pic>
        <p:nvPicPr>
          <p:cNvPr id="41" name="Picture 40" descr="DHS_banner_(1).jpg">
            <a:extLst>
              <a:ext uri="{FF2B5EF4-FFF2-40B4-BE49-F238E27FC236}">
                <a16:creationId xmlns:a16="http://schemas.microsoft.com/office/drawing/2014/main" id="{0D085248-2B12-433D-A874-6BFD4214C73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786181" y="4455704"/>
            <a:ext cx="1747784" cy="770861"/>
          </a:xfrm>
          <a:prstGeom prst="rect">
            <a:avLst/>
          </a:prstGeom>
          <a:ln>
            <a:solidFill>
              <a:schemeClr val="tx1"/>
            </a:solidFill>
          </a:ln>
        </p:spPr>
      </p:pic>
      <p:pic>
        <p:nvPicPr>
          <p:cNvPr id="43" name="Picture 42" descr="4.png">
            <a:extLst>
              <a:ext uri="{FF2B5EF4-FFF2-40B4-BE49-F238E27FC236}">
                <a16:creationId xmlns:a16="http://schemas.microsoft.com/office/drawing/2014/main" id="{BE557C24-23F2-4B39-BA1B-C3974DBD7C9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667815" y="4459281"/>
            <a:ext cx="1702975" cy="763705"/>
          </a:xfrm>
          <a:prstGeom prst="rect">
            <a:avLst/>
          </a:prstGeom>
          <a:ln>
            <a:solidFill>
              <a:schemeClr val="tx1"/>
            </a:solidFill>
          </a:ln>
        </p:spPr>
      </p:pic>
      <p:sp>
        <p:nvSpPr>
          <p:cNvPr id="44" name="TextBox 43">
            <a:extLst>
              <a:ext uri="{FF2B5EF4-FFF2-40B4-BE49-F238E27FC236}">
                <a16:creationId xmlns:a16="http://schemas.microsoft.com/office/drawing/2014/main" id="{9A45817D-5F3C-4D5F-9D88-E6EB9AE09BF8}"/>
              </a:ext>
            </a:extLst>
          </p:cNvPr>
          <p:cNvSpPr txBox="1"/>
          <p:nvPr/>
        </p:nvSpPr>
        <p:spPr>
          <a:xfrm>
            <a:off x="1532637" y="6411667"/>
            <a:ext cx="1317033" cy="430887"/>
          </a:xfrm>
          <a:prstGeom prst="rect">
            <a:avLst/>
          </a:prstGeom>
          <a:noFill/>
        </p:spPr>
        <p:txBody>
          <a:bodyPr wrap="square" rtlCol="0">
            <a:spAutoFit/>
          </a:bodyPr>
          <a:lstStyle/>
          <a:p>
            <a:pPr algn="ctr"/>
            <a:r>
              <a:rPr lang="en-GB" sz="1100" b="1" dirty="0">
                <a:solidFill>
                  <a:srgbClr val="143F6A"/>
                </a:solidFill>
                <a:latin typeface="Helvetica Neue Condensed Black" charset="0"/>
                <a:ea typeface="Helvetica Neue Condensed Black" charset="0"/>
                <a:cs typeface="Helvetica Neue Condensed Black" charset="0"/>
              </a:rPr>
              <a:t>connecting &amp; joining the dots</a:t>
            </a:r>
            <a:endParaRPr lang="en-GB" sz="1100" b="1" dirty="0">
              <a:latin typeface="Helvetica Neue Condensed Black" charset="0"/>
              <a:ea typeface="Helvetica Neue Condensed Black" charset="0"/>
              <a:cs typeface="Helvetica Neue Condensed Black" charset="0"/>
            </a:endParaRPr>
          </a:p>
        </p:txBody>
      </p:sp>
      <p:sp>
        <p:nvSpPr>
          <p:cNvPr id="46" name="Rectangle 45" descr="Group">
            <a:extLst>
              <a:ext uri="{FF2B5EF4-FFF2-40B4-BE49-F238E27FC236}">
                <a16:creationId xmlns:a16="http://schemas.microsoft.com/office/drawing/2014/main" id="{53D32FE8-C503-47D2-B152-5879C9A986DC}"/>
              </a:ext>
            </a:extLst>
          </p:cNvPr>
          <p:cNvSpPr/>
          <p:nvPr/>
        </p:nvSpPr>
        <p:spPr>
          <a:xfrm>
            <a:off x="4560232" y="5420013"/>
            <a:ext cx="861292" cy="944659"/>
          </a:xfrm>
          <a:prstGeom prst="rect">
            <a:avLst/>
          </a:prstGeom>
          <a:blipFill>
            <a:blip r:embed="rId15">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a:blipFill>
          <a:ln>
            <a:solidFill>
              <a:schemeClr val="tx1"/>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GB" dirty="0"/>
          </a:p>
        </p:txBody>
      </p:sp>
      <p:sp>
        <p:nvSpPr>
          <p:cNvPr id="9" name="TextBox 8">
            <a:extLst>
              <a:ext uri="{FF2B5EF4-FFF2-40B4-BE49-F238E27FC236}">
                <a16:creationId xmlns:a16="http://schemas.microsoft.com/office/drawing/2014/main" id="{067F26FE-CAA3-44C1-9E24-8BF9448BE70E}"/>
              </a:ext>
            </a:extLst>
          </p:cNvPr>
          <p:cNvSpPr txBox="1"/>
          <p:nvPr/>
        </p:nvSpPr>
        <p:spPr>
          <a:xfrm>
            <a:off x="4373288" y="6411667"/>
            <a:ext cx="1176380" cy="430887"/>
          </a:xfrm>
          <a:prstGeom prst="rect">
            <a:avLst/>
          </a:prstGeom>
          <a:noFill/>
        </p:spPr>
        <p:txBody>
          <a:bodyPr wrap="square" rtlCol="0">
            <a:spAutoFit/>
          </a:bodyPr>
          <a:lstStyle/>
          <a:p>
            <a:pPr lvl="0" algn="ctr"/>
            <a:r>
              <a:rPr lang="en-GB" sz="1100" b="1" dirty="0">
                <a:solidFill>
                  <a:srgbClr val="143F6A"/>
                </a:solidFill>
                <a:latin typeface="Helvetica Neue Condensed Black" charset="0"/>
              </a:rPr>
              <a:t>Membership Support</a:t>
            </a:r>
          </a:p>
        </p:txBody>
      </p:sp>
      <p:pic>
        <p:nvPicPr>
          <p:cNvPr id="47" name="Picture 46">
            <a:extLst>
              <a:ext uri="{FF2B5EF4-FFF2-40B4-BE49-F238E27FC236}">
                <a16:creationId xmlns:a16="http://schemas.microsoft.com/office/drawing/2014/main" id="{F76E8376-96C7-416F-9C76-5D4827ED033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455243" y="4370158"/>
            <a:ext cx="1609791" cy="975275"/>
          </a:xfrm>
          <a:prstGeom prst="rect">
            <a:avLst/>
          </a:prstGeom>
          <a:ln>
            <a:solidFill>
              <a:schemeClr val="tx1"/>
            </a:solidFill>
          </a:ln>
        </p:spPr>
      </p:pic>
      <p:pic>
        <p:nvPicPr>
          <p:cNvPr id="48" name="Picture 47">
            <a:extLst>
              <a:ext uri="{FF2B5EF4-FFF2-40B4-BE49-F238E27FC236}">
                <a16:creationId xmlns:a16="http://schemas.microsoft.com/office/drawing/2014/main" id="{0C17DCAC-4ADF-4776-AB1F-70B908EF0993}"/>
              </a:ext>
            </a:extLst>
          </p:cNvPr>
          <p:cNvPicPr/>
          <p:nvPr/>
        </p:nvPicPr>
        <p:blipFill>
          <a:blip r:embed="rId18" cstate="email">
            <a:extLst>
              <a:ext uri="{28A0092B-C50C-407E-A947-70E740481C1C}">
                <a14:useLocalDpi xmlns:a14="http://schemas.microsoft.com/office/drawing/2010/main"/>
              </a:ext>
            </a:extLst>
          </a:blip>
          <a:srcRect/>
          <a:stretch>
            <a:fillRect/>
          </a:stretch>
        </p:blipFill>
        <p:spPr bwMode="auto">
          <a:xfrm>
            <a:off x="7189206" y="4494353"/>
            <a:ext cx="1896476" cy="721721"/>
          </a:xfrm>
          <a:prstGeom prst="rect">
            <a:avLst/>
          </a:prstGeom>
          <a:noFill/>
          <a:ln>
            <a:solidFill>
              <a:schemeClr val="tx1"/>
            </a:solidFill>
          </a:ln>
        </p:spPr>
      </p:pic>
      <p:pic>
        <p:nvPicPr>
          <p:cNvPr id="50" name="Picture 49" descr="ECHAlliance logo small circle.png">
            <a:hlinkClick r:id="rId19"/>
            <a:extLst>
              <a:ext uri="{FF2B5EF4-FFF2-40B4-BE49-F238E27FC236}">
                <a16:creationId xmlns:a16="http://schemas.microsoft.com/office/drawing/2014/main" id="{A7F7B57B-CA24-40C9-B0F9-1864D77B0CED}"/>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8318" y="11705"/>
            <a:ext cx="1597682" cy="1583544"/>
          </a:xfrm>
          <a:prstGeom prst="rect">
            <a:avLst/>
          </a:prstGeom>
        </p:spPr>
      </p:pic>
    </p:spTree>
    <p:extLst>
      <p:ext uri="{BB962C8B-B14F-4D97-AF65-F5344CB8AC3E}">
        <p14:creationId xmlns:p14="http://schemas.microsoft.com/office/powerpoint/2010/main" val="122976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268760"/>
            <a:ext cx="8305800" cy="1872208"/>
          </a:xfrm>
        </p:spPr>
        <p:txBody>
          <a:bodyPr>
            <a:normAutofit/>
          </a:bodyPr>
          <a:lstStyle/>
          <a:p>
            <a:pPr algn="ctr"/>
            <a:r>
              <a:rPr lang="en-GB" dirty="0" smtClean="0"/>
              <a:t>Loneliness, Social Isolation,</a:t>
            </a:r>
            <a:br>
              <a:rPr lang="en-GB" dirty="0" smtClean="0"/>
            </a:br>
            <a:r>
              <a:rPr lang="en-GB" dirty="0" smtClean="0"/>
              <a:t>&amp; Health</a:t>
            </a:r>
            <a:endParaRPr lang="en-GB" dirty="0"/>
          </a:p>
        </p:txBody>
      </p:sp>
      <p:sp>
        <p:nvSpPr>
          <p:cNvPr id="3" name="Title 1"/>
          <p:cNvSpPr txBox="1">
            <a:spLocks/>
          </p:cNvSpPr>
          <p:nvPr/>
        </p:nvSpPr>
        <p:spPr>
          <a:xfrm>
            <a:off x="323528" y="4293096"/>
            <a:ext cx="8305800" cy="1224136"/>
          </a:xfrm>
          <a:prstGeom prst="rect">
            <a:avLst/>
          </a:prstGeom>
        </p:spPr>
        <p:txBody>
          <a:bodyPr vert="horz" lIns="0" tIns="45720" rIns="0" bIns="0" anchor="b">
            <a:normAutofit fontScale="70000" lnSpcReduction="20000"/>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tx2"/>
                </a:solidFill>
                <a:effectLst/>
                <a:uLnTx/>
                <a:uFillTx/>
                <a:latin typeface="+mj-lt"/>
                <a:ea typeface="+mj-ea"/>
                <a:cs typeface="+mj-cs"/>
              </a:rPr>
              <a:t>Hugo van Woerden</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dirty="0" smtClean="0">
                <a:solidFill>
                  <a:schemeClr val="tx2"/>
                </a:solidFill>
                <a:latin typeface="+mj-lt"/>
                <a:ea typeface="+mj-ea"/>
                <a:cs typeface="+mj-cs"/>
              </a:rPr>
              <a:t>&amp;</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dirty="0" smtClean="0">
                <a:solidFill>
                  <a:schemeClr val="tx2"/>
                </a:solidFill>
                <a:latin typeface="+mj-lt"/>
                <a:ea typeface="+mj-ea"/>
                <a:cs typeface="+mj-cs"/>
              </a:rPr>
              <a:t>Cathy Steer</a:t>
            </a:r>
            <a:endParaRPr kumimoji="0" lang="en-GB" sz="44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1889693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688"/>
            <a:ext cx="9144000" cy="1368152"/>
          </a:xfrm>
        </p:spPr>
        <p:txBody>
          <a:bodyPr>
            <a:noAutofit/>
          </a:bodyPr>
          <a:lstStyle/>
          <a:p>
            <a:pPr algn="ctr"/>
            <a:r>
              <a:rPr lang="en-GB" sz="6000" dirty="0" smtClean="0"/>
              <a:t>Loneliness &amp;Isolation Kills</a:t>
            </a:r>
            <a:endParaRPr lang="en-GB" sz="6000" dirty="0"/>
          </a:p>
        </p:txBody>
      </p:sp>
      <p:sp>
        <p:nvSpPr>
          <p:cNvPr id="3" name="Content Placeholder 2"/>
          <p:cNvSpPr>
            <a:spLocks noGrp="1"/>
          </p:cNvSpPr>
          <p:nvPr>
            <p:ph idx="1"/>
          </p:nvPr>
        </p:nvSpPr>
        <p:spPr>
          <a:xfrm>
            <a:off x="0" y="2276872"/>
            <a:ext cx="9144000" cy="4248472"/>
          </a:xfrm>
        </p:spPr>
        <p:txBody>
          <a:bodyPr>
            <a:noAutofit/>
          </a:bodyPr>
          <a:lstStyle/>
          <a:p>
            <a:pPr algn="ctr">
              <a:buNone/>
            </a:pPr>
            <a:r>
              <a:rPr lang="en-GB" sz="2800" i="1" dirty="0" smtClean="0">
                <a:solidFill>
                  <a:srgbClr val="0070C0"/>
                </a:solidFill>
              </a:rPr>
              <a:t>Loneliness</a:t>
            </a:r>
          </a:p>
          <a:p>
            <a:pPr>
              <a:buNone/>
            </a:pPr>
            <a:r>
              <a:rPr lang="en-GB" sz="2800" i="1" dirty="0" smtClean="0"/>
              <a:t>Mortality over six years</a:t>
            </a:r>
          </a:p>
          <a:p>
            <a:pPr>
              <a:buNone/>
            </a:pPr>
            <a:r>
              <a:rPr lang="en-GB" sz="2800" dirty="0" smtClean="0"/>
              <a:t>Lonely – </a:t>
            </a:r>
            <a:r>
              <a:rPr lang="en-GB" sz="2800" dirty="0" smtClean="0">
                <a:solidFill>
                  <a:srgbClr val="FF0000"/>
                </a:solidFill>
              </a:rPr>
              <a:t>22.8%</a:t>
            </a:r>
            <a:r>
              <a:rPr lang="en-GB" sz="2800" dirty="0" smtClean="0"/>
              <a:t>			Not lonely  14.2%</a:t>
            </a:r>
          </a:p>
          <a:p>
            <a:pPr>
              <a:buNone/>
            </a:pPr>
            <a:endParaRPr lang="en-GB" sz="2800" dirty="0" smtClean="0"/>
          </a:p>
          <a:p>
            <a:pPr algn="ctr">
              <a:buNone/>
            </a:pPr>
            <a:r>
              <a:rPr lang="en-GB" sz="2800" i="1" dirty="0" smtClean="0">
                <a:solidFill>
                  <a:srgbClr val="0070C0"/>
                </a:solidFill>
              </a:rPr>
              <a:t>Social Isolation</a:t>
            </a:r>
          </a:p>
          <a:p>
            <a:pPr>
              <a:buNone/>
            </a:pPr>
            <a:r>
              <a:rPr lang="en-GB" sz="2800" i="1" dirty="0" smtClean="0"/>
              <a:t>Mortality (men) over eight year</a:t>
            </a:r>
          </a:p>
          <a:p>
            <a:pPr>
              <a:buNone/>
            </a:pPr>
            <a:r>
              <a:rPr lang="en-GB" sz="2800" dirty="0" smtClean="0"/>
              <a:t>Low social integration </a:t>
            </a:r>
            <a:r>
              <a:rPr lang="en-GB" sz="2800" dirty="0" smtClean="0">
                <a:solidFill>
                  <a:srgbClr val="FF0000"/>
                </a:solidFill>
              </a:rPr>
              <a:t>7%</a:t>
            </a:r>
            <a:r>
              <a:rPr lang="en-GB" sz="2800" dirty="0" smtClean="0"/>
              <a:t>	High social integration 1.4%</a:t>
            </a:r>
          </a:p>
        </p:txBody>
      </p:sp>
    </p:spTree>
    <p:extLst>
      <p:ext uri="{BB962C8B-B14F-4D97-AF65-F5344CB8AC3E}">
        <p14:creationId xmlns:p14="http://schemas.microsoft.com/office/powerpoint/2010/main" val="355511539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476672"/>
            <a:ext cx="8229600" cy="1143000"/>
          </a:xfrm>
        </p:spPr>
        <p:txBody>
          <a:bodyPr/>
          <a:lstStyle/>
          <a:p>
            <a:r>
              <a:rPr lang="en-GB" dirty="0" smtClean="0"/>
              <a:t>Social Relationships (1)</a:t>
            </a:r>
            <a:endParaRPr lang="en-GB" dirty="0"/>
          </a:p>
        </p:txBody>
      </p:sp>
      <p:sp>
        <p:nvSpPr>
          <p:cNvPr id="8" name="Content Placeholder 7"/>
          <p:cNvSpPr>
            <a:spLocks noGrp="1"/>
          </p:cNvSpPr>
          <p:nvPr>
            <p:ph sz="half" idx="1"/>
          </p:nvPr>
        </p:nvSpPr>
        <p:spPr>
          <a:xfrm>
            <a:off x="457200" y="1920085"/>
            <a:ext cx="4546848" cy="4434840"/>
          </a:xfrm>
        </p:spPr>
        <p:txBody>
          <a:bodyPr>
            <a:normAutofit fontScale="85000" lnSpcReduction="10000"/>
          </a:bodyPr>
          <a:lstStyle/>
          <a:p>
            <a:r>
              <a:rPr lang="en-GB" sz="4000" dirty="0" smtClean="0"/>
              <a:t>People with 2 or more close  friends are 20% less likely to be poor</a:t>
            </a:r>
          </a:p>
          <a:p>
            <a:r>
              <a:rPr lang="en-GB" sz="4000" dirty="0" smtClean="0"/>
              <a:t>A small number of meaningful relationships may be better than a large number of acquaintances</a:t>
            </a:r>
            <a:endParaRPr lang="en-GB" sz="4000" dirty="0"/>
          </a:p>
        </p:txBody>
      </p:sp>
      <p:pic>
        <p:nvPicPr>
          <p:cNvPr id="1033" name="Picture 9" descr="C:\Users\cstee01\AppData\Local\Microsoft\Windows\Temporary Internet Files\Content.IE5\RZO0C4VF\school_trio_students[1].gif"/>
          <p:cNvPicPr>
            <a:picLocks noGrp="1" noChangeAspect="1" noChangeArrowheads="1"/>
          </p:cNvPicPr>
          <p:nvPr>
            <p:ph sz="half" idx="2"/>
          </p:nvPr>
        </p:nvPicPr>
        <p:blipFill>
          <a:blip r:embed="rId2" cstate="print"/>
          <a:srcRect/>
          <a:stretch>
            <a:fillRect/>
          </a:stretch>
        </p:blipFill>
        <p:spPr bwMode="auto">
          <a:xfrm>
            <a:off x="4859338" y="2391892"/>
            <a:ext cx="4038600" cy="3483916"/>
          </a:xfrm>
          <a:prstGeom prst="rect">
            <a:avLst/>
          </a:prstGeom>
          <a:noFill/>
        </p:spPr>
      </p:pic>
    </p:spTree>
    <p:extLst>
      <p:ext uri="{BB962C8B-B14F-4D97-AF65-F5344CB8AC3E}">
        <p14:creationId xmlns:p14="http://schemas.microsoft.com/office/powerpoint/2010/main" val="980684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lstStyle/>
          <a:p>
            <a:r>
              <a:rPr lang="en-GB" dirty="0" smtClean="0"/>
              <a:t>Social Relationships (2)</a:t>
            </a:r>
            <a:endParaRPr lang="en-GB" dirty="0"/>
          </a:p>
        </p:txBody>
      </p:sp>
      <p:sp>
        <p:nvSpPr>
          <p:cNvPr id="3" name="Content Placeholder 2"/>
          <p:cNvSpPr>
            <a:spLocks noGrp="1"/>
          </p:cNvSpPr>
          <p:nvPr>
            <p:ph sz="half" idx="1"/>
          </p:nvPr>
        </p:nvSpPr>
        <p:spPr>
          <a:xfrm>
            <a:off x="457200" y="1772816"/>
            <a:ext cx="4978896" cy="4752527"/>
          </a:xfrm>
        </p:spPr>
        <p:txBody>
          <a:bodyPr>
            <a:normAutofit fontScale="92500"/>
          </a:bodyPr>
          <a:lstStyle/>
          <a:p>
            <a:pPr>
              <a:buNone/>
            </a:pPr>
            <a:r>
              <a:rPr lang="en-GB" dirty="0" smtClean="0"/>
              <a:t>   </a:t>
            </a:r>
            <a:r>
              <a:rPr lang="en-GB" sz="3200" dirty="0" smtClean="0"/>
              <a:t>Strong social bonds can ease  financial deprivation as friends and relatives can:</a:t>
            </a:r>
          </a:p>
          <a:p>
            <a:pPr lvl="1"/>
            <a:r>
              <a:rPr lang="en-GB" sz="3200" dirty="0" smtClean="0"/>
              <a:t>lend money</a:t>
            </a:r>
          </a:p>
          <a:p>
            <a:pPr lvl="1"/>
            <a:r>
              <a:rPr lang="en-GB" sz="3200" dirty="0" smtClean="0"/>
              <a:t>pool risk</a:t>
            </a:r>
          </a:p>
          <a:p>
            <a:pPr lvl="1"/>
            <a:r>
              <a:rPr lang="en-GB" sz="3200" dirty="0" smtClean="0"/>
              <a:t>mind children</a:t>
            </a:r>
          </a:p>
          <a:p>
            <a:pPr lvl="1"/>
            <a:r>
              <a:rPr lang="en-GB" sz="3200" dirty="0" smtClean="0"/>
              <a:t>provide respite</a:t>
            </a:r>
          </a:p>
          <a:p>
            <a:pPr lvl="1"/>
            <a:r>
              <a:rPr lang="en-GB" sz="3200" dirty="0" smtClean="0"/>
              <a:t>bring news of job opportunities</a:t>
            </a:r>
          </a:p>
          <a:p>
            <a:pPr>
              <a:buNone/>
            </a:pPr>
            <a:endParaRPr lang="en-GB" dirty="0" smtClean="0"/>
          </a:p>
          <a:p>
            <a:pPr>
              <a:buNone/>
            </a:pPr>
            <a:endParaRPr lang="en-GB" dirty="0"/>
          </a:p>
        </p:txBody>
      </p:sp>
      <p:pic>
        <p:nvPicPr>
          <p:cNvPr id="12" name="Picture 4" descr="C:\Users\cstee01\AppData\Local\Microsoft\Windows\Temporary Internet Files\Content.IE5\PYTE4ZKG\circle-of-friends1[1].jpg"/>
          <p:cNvPicPr>
            <a:picLocks noGrp="1" noChangeAspect="1" noChangeArrowheads="1"/>
          </p:cNvPicPr>
          <p:nvPr>
            <p:ph sz="half" idx="2"/>
          </p:nvPr>
        </p:nvPicPr>
        <p:blipFill>
          <a:blip r:embed="rId2" cstate="print"/>
          <a:srcRect/>
          <a:stretch>
            <a:fillRect/>
          </a:stretch>
        </p:blipFill>
        <p:spPr bwMode="auto">
          <a:xfrm>
            <a:off x="5292080" y="2132856"/>
            <a:ext cx="3628552" cy="4083182"/>
          </a:xfrm>
          <a:prstGeom prst="rect">
            <a:avLst/>
          </a:prstGeom>
          <a:noFill/>
        </p:spPr>
      </p:pic>
    </p:spTree>
    <p:extLst>
      <p:ext uri="{BB962C8B-B14F-4D97-AF65-F5344CB8AC3E}">
        <p14:creationId xmlns:p14="http://schemas.microsoft.com/office/powerpoint/2010/main" val="2885313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548680"/>
            <a:ext cx="8229600" cy="936104"/>
          </a:xfrm>
        </p:spPr>
        <p:txBody>
          <a:bodyPr>
            <a:normAutofit/>
          </a:bodyPr>
          <a:lstStyle/>
          <a:p>
            <a:r>
              <a:rPr lang="en-GB" dirty="0" smtClean="0"/>
              <a:t>With a little help from my friends</a:t>
            </a:r>
            <a:endParaRPr lang="en-GB" dirty="0"/>
          </a:p>
        </p:txBody>
      </p:sp>
      <p:graphicFrame>
        <p:nvGraphicFramePr>
          <p:cNvPr id="11" name="Content Placeholder 10"/>
          <p:cNvGraphicFramePr>
            <a:graphicFrameLocks noGrp="1"/>
          </p:cNvGraphicFramePr>
          <p:nvPr>
            <p:ph sz="half" idx="1"/>
          </p:nvPr>
        </p:nvGraphicFramePr>
        <p:xfrm>
          <a:off x="251520" y="1916832"/>
          <a:ext cx="5328592" cy="4025709"/>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tblGrid>
              <a:tr h="1580133">
                <a:tc>
                  <a:txBody>
                    <a:bodyPr/>
                    <a:lstStyle/>
                    <a:p>
                      <a:endParaRPr lang="en-GB" dirty="0"/>
                    </a:p>
                  </a:txBody>
                  <a:tcPr/>
                </a:tc>
                <a:tc>
                  <a:txBody>
                    <a:bodyPr/>
                    <a:lstStyle/>
                    <a:p>
                      <a:r>
                        <a:rPr lang="en-GB" sz="2800" b="1" dirty="0" smtClean="0"/>
                        <a:t>Percentage who had nobody to rely on in times of need</a:t>
                      </a:r>
                      <a:endParaRPr lang="en-GB" sz="2800" b="1" dirty="0"/>
                    </a:p>
                  </a:txBody>
                  <a:tcPr/>
                </a:tc>
                <a:extLst>
                  <a:ext uri="{0D108BD9-81ED-4DB2-BD59-A6C34878D82A}">
                    <a16:rowId xmlns:a16="http://schemas.microsoft.com/office/drawing/2014/main" val="10000"/>
                  </a:ext>
                </a:extLst>
              </a:tr>
              <a:tr h="1222788">
                <a:tc>
                  <a:txBody>
                    <a:bodyPr/>
                    <a:lstStyle/>
                    <a:p>
                      <a:r>
                        <a:rPr lang="en-GB" sz="2800" b="1" dirty="0" smtClean="0"/>
                        <a:t>Most deprived</a:t>
                      </a:r>
                      <a:endParaRPr lang="en-GB" sz="2800" b="1" dirty="0"/>
                    </a:p>
                  </a:txBody>
                  <a:tcPr/>
                </a:tc>
                <a:tc>
                  <a:txBody>
                    <a:bodyPr/>
                    <a:lstStyle/>
                    <a:p>
                      <a:pPr algn="ctr"/>
                      <a:r>
                        <a:rPr lang="en-GB" sz="3200" b="1" dirty="0" smtClean="0"/>
                        <a:t>30%</a:t>
                      </a:r>
                      <a:endParaRPr lang="en-GB" sz="3200" b="1" dirty="0"/>
                    </a:p>
                  </a:txBody>
                  <a:tcPr/>
                </a:tc>
                <a:extLst>
                  <a:ext uri="{0D108BD9-81ED-4DB2-BD59-A6C34878D82A}">
                    <a16:rowId xmlns:a16="http://schemas.microsoft.com/office/drawing/2014/main" val="10001"/>
                  </a:ext>
                </a:extLst>
              </a:tr>
              <a:tr h="1222788">
                <a:tc>
                  <a:txBody>
                    <a:bodyPr/>
                    <a:lstStyle/>
                    <a:p>
                      <a:r>
                        <a:rPr lang="en-GB" sz="2800" b="1" dirty="0" smtClean="0"/>
                        <a:t>Least deprived</a:t>
                      </a:r>
                      <a:endParaRPr lang="en-GB" sz="2800" b="1" dirty="0"/>
                    </a:p>
                  </a:txBody>
                  <a:tcPr/>
                </a:tc>
                <a:tc>
                  <a:txBody>
                    <a:bodyPr/>
                    <a:lstStyle/>
                    <a:p>
                      <a:pPr algn="ctr"/>
                      <a:r>
                        <a:rPr lang="en-GB" sz="3200" b="1" dirty="0" smtClean="0"/>
                        <a:t>16%</a:t>
                      </a:r>
                      <a:endParaRPr lang="en-GB" sz="3200" b="1" dirty="0"/>
                    </a:p>
                  </a:txBody>
                  <a:tcPr/>
                </a:tc>
                <a:extLst>
                  <a:ext uri="{0D108BD9-81ED-4DB2-BD59-A6C34878D82A}">
                    <a16:rowId xmlns:a16="http://schemas.microsoft.com/office/drawing/2014/main" val="10002"/>
                  </a:ext>
                </a:extLst>
              </a:tr>
            </a:tbl>
          </a:graphicData>
        </a:graphic>
      </p:graphicFrame>
      <p:pic>
        <p:nvPicPr>
          <p:cNvPr id="3074" name="Picture 2" descr="C:\Users\cstee01\AppData\Local\Microsoft\Windows\Temporary Internet Files\Content.IE5\PYTE4ZKG\survey-checkboxes[1].jpg"/>
          <p:cNvPicPr>
            <a:picLocks noGrp="1" noChangeAspect="1" noChangeArrowheads="1"/>
          </p:cNvPicPr>
          <p:nvPr>
            <p:ph sz="half" idx="2"/>
          </p:nvPr>
        </p:nvPicPr>
        <p:blipFill>
          <a:blip r:embed="rId2" cstate="print"/>
          <a:srcRect/>
          <a:stretch>
            <a:fillRect/>
          </a:stretch>
        </p:blipFill>
        <p:spPr bwMode="auto">
          <a:xfrm>
            <a:off x="5868144" y="2492896"/>
            <a:ext cx="3030214" cy="3456384"/>
          </a:xfrm>
          <a:prstGeom prst="rect">
            <a:avLst/>
          </a:prstGeom>
          <a:noFill/>
        </p:spPr>
      </p:pic>
      <p:sp>
        <p:nvSpPr>
          <p:cNvPr id="13" name="TextBox 12"/>
          <p:cNvSpPr txBox="1"/>
          <p:nvPr/>
        </p:nvSpPr>
        <p:spPr>
          <a:xfrm>
            <a:off x="683568" y="6021288"/>
            <a:ext cx="4824536" cy="369332"/>
          </a:xfrm>
          <a:prstGeom prst="rect">
            <a:avLst/>
          </a:prstGeom>
          <a:noFill/>
        </p:spPr>
        <p:txBody>
          <a:bodyPr wrap="square" rtlCol="0">
            <a:spAutoFit/>
          </a:bodyPr>
          <a:lstStyle/>
          <a:p>
            <a:r>
              <a:rPr lang="en-GB" dirty="0" smtClean="0"/>
              <a:t>‘Social Isolation’. The Economist 6 June 2015</a:t>
            </a:r>
            <a:endParaRPr lang="en-GB" dirty="0"/>
          </a:p>
        </p:txBody>
      </p:sp>
    </p:spTree>
    <p:extLst>
      <p:ext uri="{BB962C8B-B14F-4D97-AF65-F5344CB8AC3E}">
        <p14:creationId xmlns:p14="http://schemas.microsoft.com/office/powerpoint/2010/main" val="13004161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792088"/>
          </a:xfrm>
        </p:spPr>
        <p:txBody>
          <a:bodyPr>
            <a:normAutofit/>
          </a:bodyPr>
          <a:lstStyle/>
          <a:p>
            <a:pPr algn="ctr"/>
            <a:r>
              <a:rPr lang="en-GB" dirty="0" smtClean="0"/>
              <a:t>NHS Highland Survey</a:t>
            </a:r>
            <a:endParaRPr lang="en-GB" dirty="0"/>
          </a:p>
        </p:txBody>
      </p:sp>
      <p:sp>
        <p:nvSpPr>
          <p:cNvPr id="3" name="Content Placeholder 2"/>
          <p:cNvSpPr>
            <a:spLocks noGrp="1"/>
          </p:cNvSpPr>
          <p:nvPr>
            <p:ph idx="1"/>
          </p:nvPr>
        </p:nvSpPr>
        <p:spPr>
          <a:xfrm>
            <a:off x="457200" y="2204864"/>
            <a:ext cx="8229600" cy="4119736"/>
          </a:xfrm>
        </p:spPr>
        <p:txBody>
          <a:bodyPr>
            <a:normAutofit/>
          </a:bodyPr>
          <a:lstStyle/>
          <a:p>
            <a:r>
              <a:rPr lang="en-GB" sz="3600" dirty="0" smtClean="0">
                <a:latin typeface="Arial" pitchFamily="34" charset="0"/>
                <a:cs typeface="Arial" pitchFamily="34" charset="0"/>
              </a:rPr>
              <a:t>3,000 aged 65+ yrs – random sample</a:t>
            </a:r>
          </a:p>
          <a:p>
            <a:pPr>
              <a:buNone/>
            </a:pPr>
            <a:r>
              <a:rPr lang="en-GB" sz="3600" dirty="0" smtClean="0">
                <a:latin typeface="Arial" pitchFamily="34" charset="0"/>
                <a:cs typeface="Arial" pitchFamily="34" charset="0"/>
              </a:rPr>
              <a:t>	(22% of our pop is 65+ yrs)</a:t>
            </a:r>
          </a:p>
          <a:p>
            <a:r>
              <a:rPr lang="en-GB" sz="3600" dirty="0" smtClean="0">
                <a:latin typeface="Arial" pitchFamily="34" charset="0"/>
                <a:cs typeface="Arial" pitchFamily="34" charset="0"/>
              </a:rPr>
              <a:t>1,539 (51.3%) returned</a:t>
            </a:r>
          </a:p>
          <a:p>
            <a:r>
              <a:rPr lang="en-GB" sz="3600" dirty="0" smtClean="0">
                <a:latin typeface="Arial" pitchFamily="34" charset="0"/>
                <a:cs typeface="Arial" pitchFamily="34" charset="0"/>
              </a:rPr>
              <a:t>1,119 (73%) valid</a:t>
            </a:r>
          </a:p>
          <a:p>
            <a:r>
              <a:rPr lang="en-GB" sz="3600" dirty="0" smtClean="0">
                <a:latin typeface="Arial" pitchFamily="34" charset="0"/>
                <a:cs typeface="Arial" pitchFamily="34" charset="0"/>
              </a:rPr>
              <a:t>Responses were anonymous</a:t>
            </a:r>
          </a:p>
          <a:p>
            <a:endParaRPr lang="en-GB" dirty="0" smtClean="0"/>
          </a:p>
        </p:txBody>
      </p:sp>
    </p:spTree>
    <p:extLst>
      <p:ext uri="{BB962C8B-B14F-4D97-AF65-F5344CB8AC3E}">
        <p14:creationId xmlns:p14="http://schemas.microsoft.com/office/powerpoint/2010/main" val="2251640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40005C-6942-7C49-A6A8-20762E9EBF02}"/>
              </a:ext>
            </a:extLst>
          </p:cNvPr>
          <p:cNvPicPr>
            <a:picLocks noChangeAspect="1"/>
          </p:cNvPicPr>
          <p:nvPr/>
        </p:nvPicPr>
        <p:blipFill>
          <a:blip r:embed="rId3">
            <a:alphaModFix amt="21000"/>
          </a:blip>
          <a:stretch>
            <a:fillRect/>
          </a:stretch>
        </p:blipFill>
        <p:spPr>
          <a:xfrm>
            <a:off x="16693" y="962670"/>
            <a:ext cx="9143999" cy="6682153"/>
          </a:xfrm>
          <a:prstGeom prst="rect">
            <a:avLst/>
          </a:prstGeom>
        </p:spPr>
      </p:pic>
      <p:sp>
        <p:nvSpPr>
          <p:cNvPr id="2" name="Title 1">
            <a:extLst>
              <a:ext uri="{FF2B5EF4-FFF2-40B4-BE49-F238E27FC236}">
                <a16:creationId xmlns:a16="http://schemas.microsoft.com/office/drawing/2014/main" id="{EDD8A5CB-A968-A64E-B0A8-CB174D291D30}"/>
              </a:ext>
            </a:extLst>
          </p:cNvPr>
          <p:cNvSpPr>
            <a:spLocks noGrp="1"/>
          </p:cNvSpPr>
          <p:nvPr>
            <p:ph type="title"/>
          </p:nvPr>
        </p:nvSpPr>
        <p:spPr>
          <a:xfrm>
            <a:off x="16693" y="1897825"/>
            <a:ext cx="10925796" cy="2075078"/>
          </a:xfrm>
        </p:spPr>
        <p:txBody>
          <a:bodyPr>
            <a:normAutofit/>
          </a:bodyPr>
          <a:lstStyle/>
          <a:p>
            <a:r>
              <a:rPr lang="en-US" dirty="0"/>
              <a:t/>
            </a:r>
            <a:br>
              <a:rPr lang="en-US" dirty="0"/>
            </a:br>
            <a:r>
              <a:rPr lang="en-US" dirty="0">
                <a:latin typeface="Arial" panose="020B0604020202020204" pitchFamily="34" charset="0"/>
                <a:cs typeface="Arial" panose="020B0604020202020204" pitchFamily="34" charset="0"/>
              </a:rPr>
              <a:t>The value of a design approach to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rural mental health and ageing research</a:t>
            </a:r>
            <a:r>
              <a:rPr lang="en-US" dirty="0"/>
              <a:t/>
            </a:r>
            <a:br>
              <a:rPr lang="en-US" dirty="0"/>
            </a:br>
            <a:endParaRPr lang="en-US" sz="3300" dirty="0"/>
          </a:p>
        </p:txBody>
      </p:sp>
      <p:sp>
        <p:nvSpPr>
          <p:cNvPr id="3" name="Subtitle 2">
            <a:extLst>
              <a:ext uri="{FF2B5EF4-FFF2-40B4-BE49-F238E27FC236}">
                <a16:creationId xmlns:a16="http://schemas.microsoft.com/office/drawing/2014/main" id="{E2D19613-2BBD-274C-94C3-7B7B00BF8B3C}"/>
              </a:ext>
            </a:extLst>
          </p:cNvPr>
          <p:cNvSpPr>
            <a:spLocks noGrp="1"/>
          </p:cNvSpPr>
          <p:nvPr>
            <p:ph type="body" idx="1"/>
          </p:nvPr>
        </p:nvSpPr>
        <p:spPr>
          <a:xfrm>
            <a:off x="55215" y="4462660"/>
            <a:ext cx="7886700" cy="2250425"/>
          </a:xfrm>
        </p:spPr>
        <p:txBody>
          <a:bodyPr>
            <a:normAutofit/>
          </a:bodyPr>
          <a:lstStyle/>
          <a:p>
            <a:endParaRPr lang="en-US" sz="2400" dirty="0"/>
          </a:p>
          <a:p>
            <a:endParaRPr lang="en-US" sz="2400" dirty="0"/>
          </a:p>
          <a:p>
            <a:endParaRPr lang="en-US" sz="2400" dirty="0"/>
          </a:p>
          <a:p>
            <a:endParaRPr lang="en-US" sz="2400" dirty="0"/>
          </a:p>
        </p:txBody>
      </p:sp>
      <p:pic>
        <p:nvPicPr>
          <p:cNvPr id="5" name="Picture 4">
            <a:extLst>
              <a:ext uri="{FF2B5EF4-FFF2-40B4-BE49-F238E27FC236}">
                <a16:creationId xmlns:a16="http://schemas.microsoft.com/office/drawing/2014/main" id="{B60C8505-332F-B844-94E8-68CA65EC0D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15" y="962670"/>
            <a:ext cx="1551094" cy="663764"/>
          </a:xfrm>
          <a:prstGeom prst="rect">
            <a:avLst/>
          </a:prstGeom>
        </p:spPr>
      </p:pic>
      <p:sp>
        <p:nvSpPr>
          <p:cNvPr id="8" name="Title 1">
            <a:extLst>
              <a:ext uri="{FF2B5EF4-FFF2-40B4-BE49-F238E27FC236}">
                <a16:creationId xmlns:a16="http://schemas.microsoft.com/office/drawing/2014/main" id="{3411A326-C4DC-8E4F-A8BA-146C32A1F01B}"/>
              </a:ext>
            </a:extLst>
          </p:cNvPr>
          <p:cNvSpPr txBox="1">
            <a:spLocks/>
          </p:cNvSpPr>
          <p:nvPr/>
        </p:nvSpPr>
        <p:spPr>
          <a:xfrm>
            <a:off x="0" y="4629150"/>
            <a:ext cx="9582150" cy="1273081"/>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900" dirty="0">
                <a:solidFill>
                  <a:schemeClr val="bg1"/>
                </a:solidFill>
                <a:highlight>
                  <a:srgbClr val="000000"/>
                </a:highlight>
                <a:latin typeface="Arial" panose="020B0604020202020204" pitchFamily="34" charset="0"/>
                <a:cs typeface="Arial" panose="020B0604020202020204" pitchFamily="34" charset="0"/>
              </a:rPr>
              <a:t>Dr. Tara French</a:t>
            </a:r>
          </a:p>
          <a:p>
            <a:r>
              <a:rPr lang="en-US" sz="3150" dirty="0">
                <a:solidFill>
                  <a:schemeClr val="bg1"/>
                </a:solidFill>
                <a:highlight>
                  <a:srgbClr val="000000"/>
                </a:highlight>
                <a:latin typeface="Arial" panose="020B0604020202020204" pitchFamily="34" charset="0"/>
                <a:cs typeface="Arial" panose="020B0604020202020204" pitchFamily="34" charset="0"/>
              </a:rPr>
              <a:t>The Glasgow School of Art </a:t>
            </a:r>
            <a:r>
              <a:rPr lang="en-US" sz="4500" dirty="0">
                <a:solidFill>
                  <a:schemeClr val="bg1"/>
                </a:solidFill>
                <a:highlight>
                  <a:srgbClr val="000000"/>
                </a:highlight>
                <a:latin typeface="Arial" panose="020B0604020202020204" pitchFamily="34" charset="0"/>
                <a:cs typeface="Arial" panose="020B0604020202020204" pitchFamily="34" charset="0"/>
              </a:rPr>
              <a:t>	</a:t>
            </a:r>
            <a:r>
              <a:rPr lang="en-US" sz="1500" dirty="0">
                <a:solidFill>
                  <a:schemeClr val="bg1"/>
                </a:solidFill>
                <a:highlight>
                  <a:srgbClr val="000000"/>
                </a:highlight>
                <a:latin typeface="Arial" panose="020B0604020202020204" pitchFamily="34" charset="0"/>
                <a:cs typeface="Arial" panose="020B0604020202020204" pitchFamily="34" charset="0"/>
              </a:rPr>
              <a:t>Rural Mental Health Ecosystem Nov 2018  </a:t>
            </a:r>
            <a:endParaRPr lang="en-US" sz="1500" dirty="0">
              <a:highlight>
                <a:srgbClr val="0000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1970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8229600" cy="922114"/>
          </a:xfrm>
        </p:spPr>
        <p:txBody>
          <a:bodyPr/>
          <a:lstStyle/>
          <a:p>
            <a:pPr algn="ctr"/>
            <a:r>
              <a:rPr lang="en-GB" dirty="0" smtClean="0"/>
              <a:t>Measures</a:t>
            </a:r>
            <a:endParaRPr lang="en-GB" dirty="0"/>
          </a:p>
        </p:txBody>
      </p:sp>
      <p:sp>
        <p:nvSpPr>
          <p:cNvPr id="3" name="Content Placeholder 2"/>
          <p:cNvSpPr>
            <a:spLocks noGrp="1"/>
          </p:cNvSpPr>
          <p:nvPr>
            <p:ph idx="1"/>
          </p:nvPr>
        </p:nvSpPr>
        <p:spPr>
          <a:xfrm>
            <a:off x="323528" y="1772816"/>
            <a:ext cx="8820472" cy="5085184"/>
          </a:xfrm>
        </p:spPr>
        <p:txBody>
          <a:bodyPr>
            <a:normAutofit/>
          </a:bodyPr>
          <a:lstStyle/>
          <a:p>
            <a:r>
              <a:rPr lang="en-GB" sz="2600" dirty="0" smtClean="0">
                <a:latin typeface="Arial" pitchFamily="34" charset="0"/>
                <a:cs typeface="Arial" pitchFamily="34" charset="0"/>
              </a:rPr>
              <a:t>6-item De </a:t>
            </a:r>
            <a:r>
              <a:rPr lang="en-GB" sz="2600" dirty="0" err="1" smtClean="0">
                <a:latin typeface="Arial" pitchFamily="34" charset="0"/>
                <a:cs typeface="Arial" pitchFamily="34" charset="0"/>
              </a:rPr>
              <a:t>Jong</a:t>
            </a:r>
            <a:r>
              <a:rPr lang="en-GB" sz="2600" dirty="0" smtClean="0">
                <a:latin typeface="Arial" pitchFamily="34" charset="0"/>
                <a:cs typeface="Arial" pitchFamily="34" charset="0"/>
              </a:rPr>
              <a:t> </a:t>
            </a:r>
            <a:r>
              <a:rPr lang="en-GB" sz="2600" dirty="0" err="1" smtClean="0">
                <a:latin typeface="Arial" pitchFamily="34" charset="0"/>
                <a:cs typeface="Arial" pitchFamily="34" charset="0"/>
              </a:rPr>
              <a:t>Gieveld</a:t>
            </a:r>
            <a:r>
              <a:rPr lang="en-GB" sz="2600" dirty="0" smtClean="0">
                <a:latin typeface="Arial" pitchFamily="34" charset="0"/>
                <a:cs typeface="Arial" pitchFamily="34" charset="0"/>
              </a:rPr>
              <a:t> Loneliness scale</a:t>
            </a:r>
          </a:p>
          <a:p>
            <a:r>
              <a:rPr lang="en-GB" sz="2600" dirty="0" smtClean="0">
                <a:latin typeface="Arial" pitchFamily="34" charset="0"/>
                <a:cs typeface="Arial" pitchFamily="34" charset="0"/>
              </a:rPr>
              <a:t>3-item Sense of Coherence scale</a:t>
            </a:r>
          </a:p>
          <a:p>
            <a:r>
              <a:rPr lang="en-GB" sz="2600" dirty="0" smtClean="0">
                <a:latin typeface="Arial" pitchFamily="34" charset="0"/>
                <a:cs typeface="Arial" pitchFamily="34" charset="0"/>
              </a:rPr>
              <a:t>1-item Quality of Life</a:t>
            </a:r>
          </a:p>
          <a:p>
            <a:r>
              <a:rPr lang="en-GB" dirty="0" smtClean="0">
                <a:latin typeface="Arial" pitchFamily="34" charset="0"/>
                <a:cs typeface="Arial" pitchFamily="34" charset="0"/>
              </a:rPr>
              <a:t>Personal</a:t>
            </a:r>
          </a:p>
          <a:p>
            <a:pPr>
              <a:buNone/>
            </a:pPr>
            <a:r>
              <a:rPr lang="en-GB" sz="2600" dirty="0" smtClean="0">
                <a:latin typeface="Arial" pitchFamily="34" charset="0"/>
                <a:cs typeface="Arial" pitchFamily="34" charset="0"/>
              </a:rPr>
              <a:t>	details (age, gender etc) </a:t>
            </a:r>
          </a:p>
          <a:p>
            <a:pPr>
              <a:buNone/>
            </a:pPr>
            <a:r>
              <a:rPr lang="en-GB" sz="2600" dirty="0" smtClean="0">
                <a:latin typeface="Arial" pitchFamily="34" charset="0"/>
                <a:cs typeface="Arial" pitchFamily="34" charset="0"/>
              </a:rPr>
              <a:t> </a:t>
            </a:r>
          </a:p>
          <a:p>
            <a:endParaRPr lang="en-GB" sz="2400" dirty="0"/>
          </a:p>
        </p:txBody>
      </p:sp>
      <p:pic>
        <p:nvPicPr>
          <p:cNvPr id="1026" name="Picture 2" descr="C:\Users\samanthacampbell\AppData\Local\Microsoft\Windows\Temporary Internet Files\Content.IE5\KWC4SIPX\questionnaire.JPG"/>
          <p:cNvPicPr>
            <a:picLocks noChangeAspect="1" noChangeArrowheads="1"/>
          </p:cNvPicPr>
          <p:nvPr/>
        </p:nvPicPr>
        <p:blipFill>
          <a:blip r:embed="rId3" cstate="print"/>
          <a:srcRect/>
          <a:stretch>
            <a:fillRect/>
          </a:stretch>
        </p:blipFill>
        <p:spPr bwMode="auto">
          <a:xfrm>
            <a:off x="4379979" y="3419131"/>
            <a:ext cx="4512501" cy="3178221"/>
          </a:xfrm>
          <a:prstGeom prst="rect">
            <a:avLst/>
          </a:prstGeom>
          <a:noFill/>
        </p:spPr>
      </p:pic>
    </p:spTree>
    <p:extLst>
      <p:ext uri="{BB962C8B-B14F-4D97-AF65-F5344CB8AC3E}">
        <p14:creationId xmlns:p14="http://schemas.microsoft.com/office/powerpoint/2010/main" val="2112033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76672"/>
            <a:ext cx="8229600" cy="1143000"/>
          </a:xfrm>
        </p:spPr>
        <p:txBody>
          <a:bodyPr>
            <a:normAutofit fontScale="90000"/>
          </a:bodyPr>
          <a:lstStyle/>
          <a:p>
            <a:pPr algn="ctr"/>
            <a:r>
              <a:rPr lang="en-GB" sz="3600" b="1" dirty="0" smtClean="0"/>
              <a:t>Emotional and Social Loneliness &amp; </a:t>
            </a:r>
            <a:br>
              <a:rPr lang="en-GB" sz="3600" b="1" dirty="0" smtClean="0"/>
            </a:br>
            <a:r>
              <a:rPr lang="en-GB" sz="3600" b="1" dirty="0" smtClean="0"/>
              <a:t>Sense of Coherence (SOC)</a:t>
            </a:r>
            <a:endParaRPr lang="en-GB" sz="3600" b="1" dirty="0"/>
          </a:p>
        </p:txBody>
      </p:sp>
      <p:sp>
        <p:nvSpPr>
          <p:cNvPr id="3" name="Content Placeholder 2"/>
          <p:cNvSpPr>
            <a:spLocks noGrp="1"/>
          </p:cNvSpPr>
          <p:nvPr>
            <p:ph idx="1"/>
          </p:nvPr>
        </p:nvSpPr>
        <p:spPr>
          <a:xfrm>
            <a:off x="251520" y="1556792"/>
            <a:ext cx="8517632" cy="5040560"/>
          </a:xfrm>
        </p:spPr>
        <p:txBody>
          <a:bodyPr>
            <a:noAutofit/>
          </a:bodyPr>
          <a:lstStyle/>
          <a:p>
            <a:r>
              <a:rPr lang="en-GB" sz="3000" b="1" dirty="0" smtClean="0"/>
              <a:t>Emotional</a:t>
            </a:r>
            <a:r>
              <a:rPr lang="en-GB" sz="3000" dirty="0" smtClean="0"/>
              <a:t> </a:t>
            </a:r>
            <a:r>
              <a:rPr lang="en-GB" sz="3000" b="1" dirty="0" smtClean="0"/>
              <a:t>Loneliness:</a:t>
            </a:r>
            <a:r>
              <a:rPr lang="en-GB" sz="3000" dirty="0" smtClean="0"/>
              <a:t> is a feeling of missing an intimate relationship</a:t>
            </a:r>
          </a:p>
          <a:p>
            <a:r>
              <a:rPr lang="en-GB" sz="3000" b="1" dirty="0" smtClean="0"/>
              <a:t>Social</a:t>
            </a:r>
            <a:r>
              <a:rPr lang="en-GB" sz="3000" dirty="0" smtClean="0"/>
              <a:t> </a:t>
            </a:r>
            <a:r>
              <a:rPr lang="en-GB" sz="3000" b="1" dirty="0" smtClean="0"/>
              <a:t>Loneliness:</a:t>
            </a:r>
            <a:r>
              <a:rPr lang="en-GB" sz="3000" dirty="0" smtClean="0"/>
              <a:t> is a sense of missing a wider social network such as lacking friends or family</a:t>
            </a:r>
          </a:p>
          <a:p>
            <a:r>
              <a:rPr lang="en-GB" sz="3000" b="1" dirty="0" smtClean="0"/>
              <a:t>Combined</a:t>
            </a:r>
            <a:r>
              <a:rPr lang="en-GB" sz="3000" dirty="0" smtClean="0"/>
              <a:t> </a:t>
            </a:r>
            <a:r>
              <a:rPr lang="en-GB" sz="3000" b="1" dirty="0" smtClean="0"/>
              <a:t>Loneliness:</a:t>
            </a:r>
            <a:r>
              <a:rPr lang="en-GB" sz="3000" dirty="0" smtClean="0"/>
              <a:t> is the score from combining the social &amp; emotional loneliness scores</a:t>
            </a:r>
          </a:p>
          <a:p>
            <a:r>
              <a:rPr lang="en-GB" sz="3000" b="1" dirty="0" smtClean="0"/>
              <a:t>SOC: </a:t>
            </a:r>
            <a:r>
              <a:rPr lang="en-GB" sz="3000" dirty="0" smtClean="0"/>
              <a:t>reflects ability to cope with difficult or stressful situations</a:t>
            </a:r>
            <a:endParaRPr lang="en-GB" sz="3000" dirty="0"/>
          </a:p>
        </p:txBody>
      </p:sp>
    </p:spTree>
    <p:extLst>
      <p:ext uri="{BB962C8B-B14F-4D97-AF65-F5344CB8AC3E}">
        <p14:creationId xmlns:p14="http://schemas.microsoft.com/office/powerpoint/2010/main" val="3200210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Summary of Results</a:t>
            </a:r>
            <a:endParaRPr lang="en-GB" dirty="0"/>
          </a:p>
        </p:txBody>
      </p:sp>
      <p:sp>
        <p:nvSpPr>
          <p:cNvPr id="3" name="Content Placeholder 2"/>
          <p:cNvSpPr>
            <a:spLocks noGrp="1"/>
          </p:cNvSpPr>
          <p:nvPr>
            <p:ph idx="1"/>
          </p:nvPr>
        </p:nvSpPr>
        <p:spPr>
          <a:xfrm>
            <a:off x="539552" y="2924944"/>
            <a:ext cx="8229600" cy="3240360"/>
          </a:xfrm>
        </p:spPr>
        <p:txBody>
          <a:bodyPr>
            <a:normAutofit/>
          </a:bodyPr>
          <a:lstStyle/>
          <a:p>
            <a:r>
              <a:rPr lang="en-GB" sz="3600" b="1" dirty="0" smtClean="0"/>
              <a:t>67% </a:t>
            </a:r>
            <a:r>
              <a:rPr lang="en-GB" sz="3600" dirty="0" smtClean="0"/>
              <a:t>experience some level of loneliness</a:t>
            </a:r>
          </a:p>
          <a:p>
            <a:pPr>
              <a:buNone/>
            </a:pPr>
            <a:endParaRPr lang="en-GB" sz="3600" dirty="0" smtClean="0"/>
          </a:p>
          <a:p>
            <a:r>
              <a:rPr lang="en-GB" sz="3600" b="1" dirty="0" smtClean="0"/>
              <a:t>8% </a:t>
            </a:r>
            <a:r>
              <a:rPr lang="en-GB" sz="3600" dirty="0" smtClean="0"/>
              <a:t>experience intense loneliness</a:t>
            </a:r>
          </a:p>
          <a:p>
            <a:pPr>
              <a:buNone/>
            </a:pPr>
            <a:endParaRPr lang="en-GB" sz="3200" dirty="0" smtClean="0"/>
          </a:p>
          <a:p>
            <a:endParaRPr lang="en-GB" dirty="0"/>
          </a:p>
        </p:txBody>
      </p:sp>
    </p:spTree>
    <p:extLst>
      <p:ext uri="{BB962C8B-B14F-4D97-AF65-F5344CB8AC3E}">
        <p14:creationId xmlns:p14="http://schemas.microsoft.com/office/powerpoint/2010/main" val="2931699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4810E781-D7DC-4D13-8F28-64BDEFBDC0DC}"/>
              </a:ext>
            </a:extLst>
          </p:cNvPr>
          <p:cNvSpPr>
            <a:spLocks noGrp="1"/>
          </p:cNvSpPr>
          <p:nvPr>
            <p:ph type="title"/>
          </p:nvPr>
        </p:nvSpPr>
        <p:spPr>
          <a:xfrm>
            <a:off x="363072" y="494971"/>
            <a:ext cx="3129065" cy="5312441"/>
          </a:xfrm>
        </p:spPr>
        <p:txBody>
          <a:bodyPr>
            <a:normAutofit/>
          </a:bodyPr>
          <a:lstStyle/>
          <a:p>
            <a:r>
              <a:rPr lang="en-GB" sz="3600" dirty="0">
                <a:solidFill>
                  <a:srgbClr val="FFFFFF"/>
                </a:solidFill>
              </a:rPr>
              <a:t>Purpose of an Ecosystem</a:t>
            </a:r>
          </a:p>
        </p:txBody>
      </p:sp>
      <p:graphicFrame>
        <p:nvGraphicFramePr>
          <p:cNvPr id="50" name="Content Placeholder 12">
            <a:extLst>
              <a:ext uri="{FF2B5EF4-FFF2-40B4-BE49-F238E27FC236}">
                <a16:creationId xmlns:a16="http://schemas.microsoft.com/office/drawing/2014/main" id="{2523FD8F-DD89-44E1-99B9-CCE0F947EDEA}"/>
              </a:ext>
            </a:extLst>
          </p:cNvPr>
          <p:cNvGraphicFramePr>
            <a:graphicFrameLocks noGrp="1"/>
          </p:cNvGraphicFramePr>
          <p:nvPr>
            <p:ph idx="1"/>
            <p:extLst>
              <p:ext uri="{D42A27DB-BD31-4B8C-83A1-F6EECF244321}">
                <p14:modId xmlns:p14="http://schemas.microsoft.com/office/powerpoint/2010/main" val="1345541868"/>
              </p:ext>
            </p:extLst>
          </p:nvPr>
        </p:nvGraphicFramePr>
        <p:xfrm>
          <a:off x="3648828" y="470924"/>
          <a:ext cx="5364543" cy="5892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7" name="Imagen 7" descr="Ecosystem Diagram Final New-01.png">
            <a:extLst>
              <a:ext uri="{FF2B5EF4-FFF2-40B4-BE49-F238E27FC236}">
                <a16:creationId xmlns:a16="http://schemas.microsoft.com/office/drawing/2014/main" id="{97711543-1C1E-444B-98A0-FFACCC9CD8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5362" y="3871486"/>
            <a:ext cx="2405935" cy="2491543"/>
          </a:xfrm>
          <a:prstGeom prst="rect">
            <a:avLst/>
          </a:prstGeom>
        </p:spPr>
      </p:pic>
      <p:pic>
        <p:nvPicPr>
          <p:cNvPr id="49" name="Picture 48" descr="ECHAlliance logo small circle.png">
            <a:hlinkClick r:id="rId8"/>
            <a:extLst>
              <a:ext uri="{FF2B5EF4-FFF2-40B4-BE49-F238E27FC236}">
                <a16:creationId xmlns:a16="http://schemas.microsoft.com/office/drawing/2014/main" id="{3DC31FB3-2AAA-427A-820F-637E8F1F56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2777" y="595883"/>
            <a:ext cx="1812014" cy="1795979"/>
          </a:xfrm>
          <a:prstGeom prst="rect">
            <a:avLst/>
          </a:prstGeom>
        </p:spPr>
      </p:pic>
    </p:spTree>
    <p:extLst>
      <p:ext uri="{BB962C8B-B14F-4D97-AF65-F5344CB8AC3E}">
        <p14:creationId xmlns:p14="http://schemas.microsoft.com/office/powerpoint/2010/main" val="2769205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20688"/>
            <a:ext cx="8305800" cy="792088"/>
          </a:xfrm>
        </p:spPr>
        <p:txBody>
          <a:bodyPr>
            <a:normAutofit/>
          </a:bodyPr>
          <a:lstStyle/>
          <a:p>
            <a:pPr algn="ctr"/>
            <a:r>
              <a:rPr lang="en-GB" sz="4000" dirty="0" smtClean="0"/>
              <a:t>Degree of loneliness</a:t>
            </a:r>
            <a:endParaRPr lang="en-GB" sz="4000" dirty="0"/>
          </a:p>
        </p:txBody>
      </p:sp>
      <p:pic>
        <p:nvPicPr>
          <p:cNvPr id="1031" name="Picture 7"/>
          <p:cNvPicPr>
            <a:picLocks noChangeAspect="1" noChangeArrowheads="1"/>
          </p:cNvPicPr>
          <p:nvPr/>
        </p:nvPicPr>
        <p:blipFill>
          <a:blip r:embed="rId2" cstate="print"/>
          <a:srcRect/>
          <a:stretch>
            <a:fillRect/>
          </a:stretch>
        </p:blipFill>
        <p:spPr bwMode="auto">
          <a:xfrm>
            <a:off x="2195736" y="1882775"/>
            <a:ext cx="4584700" cy="4975225"/>
          </a:xfrm>
          <a:prstGeom prst="rect">
            <a:avLst/>
          </a:prstGeom>
          <a:noFill/>
          <a:ln w="9525">
            <a:noFill/>
            <a:miter lim="800000"/>
            <a:headEnd/>
            <a:tailEnd/>
          </a:ln>
          <a:effectLst/>
        </p:spPr>
      </p:pic>
    </p:spTree>
    <p:extLst>
      <p:ext uri="{BB962C8B-B14F-4D97-AF65-F5344CB8AC3E}">
        <p14:creationId xmlns:p14="http://schemas.microsoft.com/office/powerpoint/2010/main" val="37079709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305800" cy="722344"/>
          </a:xfrm>
        </p:spPr>
        <p:txBody>
          <a:bodyPr>
            <a:normAutofit/>
          </a:bodyPr>
          <a:lstStyle/>
          <a:p>
            <a:pPr algn="ctr"/>
            <a:r>
              <a:rPr lang="en-GB" sz="4000" dirty="0" smtClean="0"/>
              <a:t>Long term conditions</a:t>
            </a:r>
            <a:endParaRPr lang="en-GB" sz="4000" dirty="0"/>
          </a:p>
        </p:txBody>
      </p:sp>
      <p:pic>
        <p:nvPicPr>
          <p:cNvPr id="4098" name="Picture 2"/>
          <p:cNvPicPr>
            <a:picLocks noChangeAspect="1" noChangeArrowheads="1"/>
          </p:cNvPicPr>
          <p:nvPr/>
        </p:nvPicPr>
        <p:blipFill>
          <a:blip r:embed="rId2" cstate="print"/>
          <a:srcRect/>
          <a:stretch>
            <a:fillRect/>
          </a:stretch>
        </p:blipFill>
        <p:spPr bwMode="auto">
          <a:xfrm>
            <a:off x="1043608" y="1772816"/>
            <a:ext cx="6884443" cy="4854299"/>
          </a:xfrm>
          <a:prstGeom prst="rect">
            <a:avLst/>
          </a:prstGeom>
          <a:noFill/>
          <a:ln w="9525">
            <a:noFill/>
            <a:miter lim="800000"/>
            <a:headEnd/>
            <a:tailEnd/>
          </a:ln>
          <a:effectLst/>
        </p:spPr>
      </p:pic>
      <p:sp>
        <p:nvSpPr>
          <p:cNvPr id="4" name="Oval 3"/>
          <p:cNvSpPr/>
          <p:nvPr/>
        </p:nvSpPr>
        <p:spPr>
          <a:xfrm>
            <a:off x="7092280" y="2132856"/>
            <a:ext cx="648072" cy="33843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233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780696"/>
          </a:xfrm>
        </p:spPr>
        <p:txBody>
          <a:bodyPr>
            <a:noAutofit/>
          </a:bodyPr>
          <a:lstStyle/>
          <a:p>
            <a:pPr algn="ctr"/>
            <a:r>
              <a:rPr lang="en-GB" sz="4000" dirty="0" smtClean="0"/>
              <a:t>Gender</a:t>
            </a:r>
            <a:endParaRPr lang="en-GB" sz="4000" dirty="0"/>
          </a:p>
        </p:txBody>
      </p:sp>
      <p:pic>
        <p:nvPicPr>
          <p:cNvPr id="2054" name="Picture 6"/>
          <p:cNvPicPr>
            <a:picLocks noChangeAspect="1" noChangeArrowheads="1"/>
          </p:cNvPicPr>
          <p:nvPr/>
        </p:nvPicPr>
        <p:blipFill>
          <a:blip r:embed="rId2" cstate="print"/>
          <a:srcRect/>
          <a:stretch>
            <a:fillRect/>
          </a:stretch>
        </p:blipFill>
        <p:spPr bwMode="auto">
          <a:xfrm>
            <a:off x="1259632" y="1916832"/>
            <a:ext cx="6573398" cy="4707739"/>
          </a:xfrm>
          <a:prstGeom prst="rect">
            <a:avLst/>
          </a:prstGeom>
          <a:noFill/>
          <a:ln w="9525">
            <a:noFill/>
            <a:miter lim="800000"/>
            <a:headEnd/>
            <a:tailEnd/>
          </a:ln>
          <a:effectLst/>
        </p:spPr>
      </p:pic>
      <p:sp>
        <p:nvSpPr>
          <p:cNvPr id="4" name="Oval 3"/>
          <p:cNvSpPr/>
          <p:nvPr/>
        </p:nvSpPr>
        <p:spPr>
          <a:xfrm>
            <a:off x="6948264" y="2420888"/>
            <a:ext cx="648072" cy="2664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7778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305800" cy="782960"/>
          </a:xfrm>
        </p:spPr>
        <p:txBody>
          <a:bodyPr>
            <a:noAutofit/>
          </a:bodyPr>
          <a:lstStyle/>
          <a:p>
            <a:pPr algn="ctr"/>
            <a:r>
              <a:rPr lang="en-GB" sz="4000" dirty="0" smtClean="0"/>
              <a:t>Age</a:t>
            </a:r>
            <a:endParaRPr lang="en-GB" sz="4000" dirty="0"/>
          </a:p>
        </p:txBody>
      </p:sp>
      <p:pic>
        <p:nvPicPr>
          <p:cNvPr id="3074" name="Picture 2"/>
          <p:cNvPicPr>
            <a:picLocks noChangeAspect="1" noChangeArrowheads="1"/>
          </p:cNvPicPr>
          <p:nvPr/>
        </p:nvPicPr>
        <p:blipFill>
          <a:blip r:embed="rId2" cstate="print"/>
          <a:srcRect/>
          <a:stretch>
            <a:fillRect/>
          </a:stretch>
        </p:blipFill>
        <p:spPr bwMode="auto">
          <a:xfrm>
            <a:off x="971600" y="1772816"/>
            <a:ext cx="6757270" cy="4884234"/>
          </a:xfrm>
          <a:prstGeom prst="rect">
            <a:avLst/>
          </a:prstGeom>
          <a:noFill/>
          <a:ln w="9525">
            <a:noFill/>
            <a:miter lim="800000"/>
            <a:headEnd/>
            <a:tailEnd/>
          </a:ln>
          <a:effectLst/>
        </p:spPr>
      </p:pic>
      <p:sp>
        <p:nvSpPr>
          <p:cNvPr id="4" name="Oval 3"/>
          <p:cNvSpPr/>
          <p:nvPr/>
        </p:nvSpPr>
        <p:spPr>
          <a:xfrm>
            <a:off x="2699792" y="2348880"/>
            <a:ext cx="648072" cy="1728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95862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305800" cy="780696"/>
          </a:xfrm>
        </p:spPr>
        <p:txBody>
          <a:bodyPr>
            <a:normAutofit/>
          </a:bodyPr>
          <a:lstStyle/>
          <a:p>
            <a:pPr algn="ctr"/>
            <a:r>
              <a:rPr lang="en-GB" sz="4000" dirty="0" smtClean="0"/>
              <a:t>Who is at home?</a:t>
            </a:r>
            <a:endParaRPr lang="en-GB" sz="4000" dirty="0"/>
          </a:p>
        </p:txBody>
      </p:sp>
      <p:pic>
        <p:nvPicPr>
          <p:cNvPr id="6147" name="Picture 3"/>
          <p:cNvPicPr>
            <a:picLocks noChangeAspect="1" noChangeArrowheads="1"/>
          </p:cNvPicPr>
          <p:nvPr/>
        </p:nvPicPr>
        <p:blipFill>
          <a:blip r:embed="rId2" cstate="print"/>
          <a:srcRect/>
          <a:stretch>
            <a:fillRect/>
          </a:stretch>
        </p:blipFill>
        <p:spPr bwMode="auto">
          <a:xfrm>
            <a:off x="251520" y="1603768"/>
            <a:ext cx="7557012" cy="5254232"/>
          </a:xfrm>
          <a:prstGeom prst="rect">
            <a:avLst/>
          </a:prstGeom>
          <a:noFill/>
          <a:ln w="9525">
            <a:noFill/>
            <a:miter lim="800000"/>
            <a:headEnd/>
            <a:tailEnd/>
          </a:ln>
          <a:effectLst/>
        </p:spPr>
      </p:pic>
      <p:sp>
        <p:nvSpPr>
          <p:cNvPr id="4" name="Oval 3"/>
          <p:cNvSpPr/>
          <p:nvPr/>
        </p:nvSpPr>
        <p:spPr>
          <a:xfrm>
            <a:off x="6876256" y="2132856"/>
            <a:ext cx="648072" cy="3168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75486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64704"/>
            <a:ext cx="8305800" cy="710952"/>
          </a:xfrm>
        </p:spPr>
        <p:txBody>
          <a:bodyPr>
            <a:normAutofit/>
          </a:bodyPr>
          <a:lstStyle/>
          <a:p>
            <a:pPr algn="ctr"/>
            <a:r>
              <a:rPr lang="en-GB" sz="4000" dirty="0" smtClean="0"/>
              <a:t>Caring for others</a:t>
            </a:r>
            <a:endParaRPr lang="en-GB" sz="4000" dirty="0"/>
          </a:p>
        </p:txBody>
      </p:sp>
      <p:pic>
        <p:nvPicPr>
          <p:cNvPr id="3" name="Picture 2" descr="C:\Users\samanthacampbell\AppData\Local\Microsoft\Windows\Temporary Internet Files\Content.IE5\ZJSNBN1Z\Chart3Artboard 1-100.jpg"/>
          <p:cNvPicPr>
            <a:picLocks noGrp="1" noChangeAspect="1" noChangeArrowheads="1"/>
          </p:cNvPicPr>
          <p:nvPr/>
        </p:nvPicPr>
        <p:blipFill>
          <a:blip r:embed="rId2" cstate="print"/>
          <a:srcRect/>
          <a:stretch>
            <a:fillRect/>
          </a:stretch>
        </p:blipFill>
        <p:spPr bwMode="auto">
          <a:xfrm>
            <a:off x="0" y="1773238"/>
            <a:ext cx="9144000" cy="5084762"/>
          </a:xfrm>
          <a:prstGeom prst="rect">
            <a:avLst/>
          </a:prstGeom>
          <a:noFill/>
        </p:spPr>
      </p:pic>
      <p:sp>
        <p:nvSpPr>
          <p:cNvPr id="4" name="Oval 3"/>
          <p:cNvSpPr/>
          <p:nvPr/>
        </p:nvSpPr>
        <p:spPr>
          <a:xfrm>
            <a:off x="6084168" y="4221088"/>
            <a:ext cx="208823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1944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0"/>
            <a:ext cx="8784976" cy="780696"/>
          </a:xfrm>
        </p:spPr>
        <p:txBody>
          <a:bodyPr>
            <a:noAutofit/>
          </a:bodyPr>
          <a:lstStyle/>
          <a:p>
            <a:pPr algn="ctr"/>
            <a:r>
              <a:rPr lang="en-GB" sz="4000" dirty="0" smtClean="0"/>
              <a:t>Relationship with Sense of Coherence</a:t>
            </a:r>
            <a:endParaRPr lang="en-GB" sz="4000" dirty="0"/>
          </a:p>
        </p:txBody>
      </p:sp>
      <p:pic>
        <p:nvPicPr>
          <p:cNvPr id="7171" name="Picture 3"/>
          <p:cNvPicPr>
            <a:picLocks noChangeAspect="1" noChangeArrowheads="1"/>
          </p:cNvPicPr>
          <p:nvPr/>
        </p:nvPicPr>
        <p:blipFill>
          <a:blip r:embed="rId2" cstate="print"/>
          <a:srcRect/>
          <a:stretch>
            <a:fillRect/>
          </a:stretch>
        </p:blipFill>
        <p:spPr bwMode="auto">
          <a:xfrm>
            <a:off x="827584" y="1484784"/>
            <a:ext cx="6941141" cy="5090784"/>
          </a:xfrm>
          <a:prstGeom prst="rect">
            <a:avLst/>
          </a:prstGeom>
          <a:noFill/>
          <a:ln w="9525">
            <a:noFill/>
            <a:miter lim="800000"/>
            <a:headEnd/>
            <a:tailEnd/>
          </a:ln>
          <a:effectLst/>
        </p:spPr>
      </p:pic>
      <p:cxnSp>
        <p:nvCxnSpPr>
          <p:cNvPr id="9" name="Straight Arrow Connector 8"/>
          <p:cNvCxnSpPr/>
          <p:nvPr/>
        </p:nvCxnSpPr>
        <p:spPr>
          <a:xfrm flipV="1">
            <a:off x="2483768" y="3140968"/>
            <a:ext cx="1008112" cy="129614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436096" y="2708920"/>
            <a:ext cx="864096" cy="93610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575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08720"/>
            <a:ext cx="8676456" cy="1296144"/>
          </a:xfrm>
        </p:spPr>
        <p:txBody>
          <a:bodyPr>
            <a:noAutofit/>
          </a:bodyPr>
          <a:lstStyle/>
          <a:p>
            <a:pPr algn="ctr"/>
            <a:r>
              <a:rPr lang="en-GB" sz="4000" dirty="0" smtClean="0"/>
              <a:t>Other risk factors for loneliness </a:t>
            </a:r>
            <a:br>
              <a:rPr lang="en-GB" sz="4000" dirty="0" smtClean="0"/>
            </a:br>
            <a:r>
              <a:rPr lang="en-GB" sz="4000" dirty="0" smtClean="0"/>
              <a:t>(our survey)</a:t>
            </a:r>
            <a:endParaRPr lang="en-GB" sz="4000" dirty="0"/>
          </a:p>
        </p:txBody>
      </p:sp>
      <p:sp>
        <p:nvSpPr>
          <p:cNvPr id="3" name="Content Placeholder 2"/>
          <p:cNvSpPr>
            <a:spLocks noGrp="1"/>
          </p:cNvSpPr>
          <p:nvPr>
            <p:ph idx="1"/>
          </p:nvPr>
        </p:nvSpPr>
        <p:spPr>
          <a:xfrm>
            <a:off x="457200" y="2564904"/>
            <a:ext cx="8229600" cy="3759696"/>
          </a:xfrm>
        </p:spPr>
        <p:txBody>
          <a:bodyPr>
            <a:normAutofit/>
          </a:bodyPr>
          <a:lstStyle/>
          <a:p>
            <a:r>
              <a:rPr lang="en-GB" sz="4000" dirty="0" smtClean="0">
                <a:latin typeface="Arial" pitchFamily="34" charset="0"/>
                <a:cs typeface="Arial" pitchFamily="34" charset="0"/>
              </a:rPr>
              <a:t>Living in ‘very remote rural areas’ or ‘very remote small towns’</a:t>
            </a:r>
          </a:p>
          <a:p>
            <a:r>
              <a:rPr lang="en-GB" sz="4000" dirty="0" smtClean="0">
                <a:latin typeface="Arial" pitchFamily="34" charset="0"/>
                <a:cs typeface="Arial" pitchFamily="34" charset="0"/>
              </a:rPr>
              <a:t>Having a disability</a:t>
            </a:r>
          </a:p>
        </p:txBody>
      </p:sp>
      <p:pic>
        <p:nvPicPr>
          <p:cNvPr id="12290" name="Picture 2" descr="Image result for loneliness"/>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5940152" y="4604452"/>
            <a:ext cx="2969543" cy="1974103"/>
          </a:xfrm>
          <a:prstGeom prst="rect">
            <a:avLst/>
          </a:prstGeom>
          <a:noFill/>
        </p:spPr>
      </p:pic>
    </p:spTree>
    <p:extLst>
      <p:ext uri="{BB962C8B-B14F-4D97-AF65-F5344CB8AC3E}">
        <p14:creationId xmlns:p14="http://schemas.microsoft.com/office/powerpoint/2010/main" val="2549897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704"/>
            <a:ext cx="9144000" cy="1143000"/>
          </a:xfrm>
        </p:spPr>
        <p:txBody>
          <a:bodyPr>
            <a:noAutofit/>
          </a:bodyPr>
          <a:lstStyle/>
          <a:p>
            <a:pPr algn="ctr"/>
            <a:r>
              <a:rPr lang="en-GB" sz="4000" dirty="0" smtClean="0"/>
              <a:t>Protective Factors for loneliness </a:t>
            </a:r>
            <a:br>
              <a:rPr lang="en-GB" sz="4000" dirty="0" smtClean="0"/>
            </a:br>
            <a:r>
              <a:rPr lang="en-GB" sz="4000" dirty="0" smtClean="0"/>
              <a:t>(our survey)</a:t>
            </a:r>
            <a:endParaRPr lang="en-GB" sz="4000" dirty="0"/>
          </a:p>
        </p:txBody>
      </p:sp>
      <p:sp>
        <p:nvSpPr>
          <p:cNvPr id="3" name="Content Placeholder 2"/>
          <p:cNvSpPr>
            <a:spLocks noGrp="1"/>
          </p:cNvSpPr>
          <p:nvPr>
            <p:ph idx="1"/>
          </p:nvPr>
        </p:nvSpPr>
        <p:spPr>
          <a:xfrm>
            <a:off x="467544" y="2204864"/>
            <a:ext cx="8229600" cy="4389120"/>
          </a:xfrm>
        </p:spPr>
        <p:txBody>
          <a:bodyPr>
            <a:normAutofit/>
          </a:bodyPr>
          <a:lstStyle/>
          <a:p>
            <a:r>
              <a:rPr lang="en-GB" sz="3200" dirty="0" smtClean="0">
                <a:latin typeface="Arial" pitchFamily="34" charset="0"/>
                <a:cs typeface="Arial" pitchFamily="34" charset="0"/>
              </a:rPr>
              <a:t>A strong sense of coherence</a:t>
            </a:r>
          </a:p>
          <a:p>
            <a:pPr>
              <a:buNone/>
            </a:pPr>
            <a:endParaRPr lang="en-GB" sz="3200" dirty="0" smtClean="0">
              <a:latin typeface="Arial" pitchFamily="34" charset="0"/>
              <a:cs typeface="Arial" pitchFamily="34" charset="0"/>
            </a:endParaRPr>
          </a:p>
          <a:p>
            <a:r>
              <a:rPr lang="en-GB" sz="3200" dirty="0" smtClean="0">
                <a:latin typeface="Arial" pitchFamily="34" charset="0"/>
                <a:cs typeface="Arial" pitchFamily="34" charset="0"/>
              </a:rPr>
              <a:t>Living in a town or accessible rural area</a:t>
            </a:r>
          </a:p>
          <a:p>
            <a:pPr>
              <a:buNone/>
            </a:pPr>
            <a:endParaRPr lang="en-GB" sz="3200" dirty="0" smtClean="0">
              <a:latin typeface="Arial" pitchFamily="34" charset="0"/>
              <a:cs typeface="Arial" pitchFamily="34" charset="0"/>
            </a:endParaRPr>
          </a:p>
          <a:p>
            <a:r>
              <a:rPr lang="en-GB" sz="3200" dirty="0" smtClean="0">
                <a:latin typeface="Arial" pitchFamily="34" charset="0"/>
                <a:cs typeface="Arial" pitchFamily="34" charset="0"/>
              </a:rPr>
              <a:t>Married and living together </a:t>
            </a:r>
            <a:endParaRPr lang="en-GB" sz="3200" dirty="0">
              <a:latin typeface="Arial" pitchFamily="34" charset="0"/>
              <a:cs typeface="Arial" pitchFamily="34" charset="0"/>
            </a:endParaRPr>
          </a:p>
        </p:txBody>
      </p:sp>
    </p:spTree>
    <p:extLst>
      <p:ext uri="{BB962C8B-B14F-4D97-AF65-F5344CB8AC3E}">
        <p14:creationId xmlns:p14="http://schemas.microsoft.com/office/powerpoint/2010/main" val="20945512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24712"/>
          </a:xfrm>
        </p:spPr>
        <p:txBody>
          <a:bodyPr/>
          <a:lstStyle/>
          <a:p>
            <a:pPr algn="ctr"/>
            <a:r>
              <a:rPr lang="en-GB" dirty="0" smtClean="0"/>
              <a:t>Outcomes for some projects</a:t>
            </a:r>
            <a:endParaRPr lang="en-GB" dirty="0"/>
          </a:p>
        </p:txBody>
      </p:sp>
      <p:sp>
        <p:nvSpPr>
          <p:cNvPr id="3" name="Content Placeholder 2"/>
          <p:cNvSpPr>
            <a:spLocks noGrp="1"/>
          </p:cNvSpPr>
          <p:nvPr>
            <p:ph idx="1"/>
          </p:nvPr>
        </p:nvSpPr>
        <p:spPr>
          <a:xfrm>
            <a:off x="323528" y="1844824"/>
            <a:ext cx="8820472" cy="4752528"/>
          </a:xfrm>
        </p:spPr>
        <p:txBody>
          <a:bodyPr>
            <a:normAutofit/>
          </a:bodyPr>
          <a:lstStyle/>
          <a:p>
            <a:pPr>
              <a:buNone/>
            </a:pPr>
            <a:endParaRPr lang="en-GB" sz="3200" dirty="0" smtClean="0"/>
          </a:p>
          <a:p>
            <a:r>
              <a:rPr lang="en-GB" sz="3200" dirty="0" smtClean="0"/>
              <a:t>Befriending - investing £80/year produced a cost saving of £300/year</a:t>
            </a:r>
          </a:p>
          <a:p>
            <a:pPr>
              <a:buNone/>
            </a:pPr>
            <a:endParaRPr lang="en-GB" sz="3200" dirty="0" smtClean="0"/>
          </a:p>
          <a:p>
            <a:r>
              <a:rPr lang="en-GB" sz="3200" dirty="0" smtClean="0"/>
              <a:t>A arts based community activities reduced need for acute hospital care by €943/person/year</a:t>
            </a:r>
          </a:p>
          <a:p>
            <a:pPr>
              <a:buNone/>
            </a:pPr>
            <a:endParaRPr lang="en-GB" sz="2800" dirty="0" smtClean="0"/>
          </a:p>
          <a:p>
            <a:pPr>
              <a:buNone/>
            </a:pPr>
            <a:endParaRPr lang="en-GB" dirty="0" smtClean="0"/>
          </a:p>
          <a:p>
            <a:pPr>
              <a:buNone/>
            </a:pPr>
            <a:endParaRPr lang="en-GB" dirty="0"/>
          </a:p>
        </p:txBody>
      </p:sp>
    </p:spTree>
    <p:extLst>
      <p:ext uri="{BB962C8B-B14F-4D97-AF65-F5344CB8AC3E}">
        <p14:creationId xmlns:p14="http://schemas.microsoft.com/office/powerpoint/2010/main" val="3410804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descr="Ecosystem Diagram Final New-01.png"/>
          <p:cNvPicPr>
            <a:picLocks noChangeAspect="1"/>
          </p:cNvPicPr>
          <p:nvPr/>
        </p:nvPicPr>
        <p:blipFill rotWithShape="1">
          <a:blip r:embed="rId3" cstate="email">
            <a:extLst>
              <a:ext uri="{28A0092B-C50C-407E-A947-70E740481C1C}">
                <a14:useLocalDpi xmlns:a14="http://schemas.microsoft.com/office/drawing/2010/main"/>
              </a:ext>
            </a:extLst>
          </a:blip>
          <a:srcRect l="155"/>
          <a:stretch/>
        </p:blipFill>
        <p:spPr>
          <a:xfrm>
            <a:off x="20" y="10"/>
            <a:ext cx="9143980" cy="6857990"/>
          </a:xfrm>
          <a:prstGeom prst="rect">
            <a:avLst/>
          </a:prstGeom>
        </p:spPr>
      </p:pic>
      <p:sp>
        <p:nvSpPr>
          <p:cNvPr id="2" name="TextBox 1">
            <a:extLst>
              <a:ext uri="{FF2B5EF4-FFF2-40B4-BE49-F238E27FC236}">
                <a16:creationId xmlns:a16="http://schemas.microsoft.com/office/drawing/2014/main" id="{8AF18A7F-45EB-4D73-AA07-2EFAF758E8FA}"/>
              </a:ext>
            </a:extLst>
          </p:cNvPr>
          <p:cNvSpPr txBox="1"/>
          <p:nvPr/>
        </p:nvSpPr>
        <p:spPr>
          <a:xfrm>
            <a:off x="1959429" y="4593005"/>
            <a:ext cx="4833257" cy="1842629"/>
          </a:xfrm>
          <a:prstGeom prst="rect">
            <a:avLst/>
          </a:prstGeom>
          <a:solidFill>
            <a:srgbClr val="0070C0">
              <a:alpha val="84706"/>
            </a:srgbClr>
          </a:solidFill>
          <a:ln w="38100" cap="sq">
            <a:solidFill>
              <a:srgbClr val="FFFFFF"/>
            </a:solidFill>
            <a:miter lim="800000"/>
          </a:ln>
        </p:spPr>
        <p:txBody>
          <a:bodyPr vert="horz" wrap="square" lIns="91440" tIns="45720" rIns="91440" bIns="45720" rtlCol="0" anchor="ctr">
            <a:normAutofit fontScale="92500" lnSpcReduction="10000"/>
          </a:bodyPr>
          <a:lstStyle/>
          <a:p>
            <a:pPr algn="ctr">
              <a:lnSpc>
                <a:spcPct val="90000"/>
              </a:lnSpc>
              <a:spcBef>
                <a:spcPct val="0"/>
              </a:spcBef>
              <a:spcAft>
                <a:spcPts val="600"/>
              </a:spcAft>
            </a:pPr>
            <a:r>
              <a:rPr lang="en-US" sz="1900" b="1" kern="1200" dirty="0">
                <a:solidFill>
                  <a:srgbClr val="FFFFFF"/>
                </a:solidFill>
                <a:latin typeface="+mj-lt"/>
                <a:ea typeface="+mj-ea"/>
                <a:cs typeface="+mj-cs"/>
              </a:rPr>
              <a:t>ECOSYSTEMS………………..</a:t>
            </a:r>
          </a:p>
          <a:p>
            <a:pPr algn="ctr">
              <a:lnSpc>
                <a:spcPct val="90000"/>
              </a:lnSpc>
              <a:spcBef>
                <a:spcPct val="0"/>
              </a:spcBef>
              <a:spcAft>
                <a:spcPts val="600"/>
              </a:spcAft>
            </a:pPr>
            <a:endParaRPr lang="en-US" sz="2400" b="1" kern="1200" dirty="0">
              <a:solidFill>
                <a:srgbClr val="FFFFFF"/>
              </a:solidFill>
              <a:latin typeface="+mj-lt"/>
              <a:ea typeface="+mj-ea"/>
              <a:cs typeface="+mj-cs"/>
            </a:endParaRPr>
          </a:p>
          <a:p>
            <a:pPr algn="ctr">
              <a:lnSpc>
                <a:spcPct val="90000"/>
              </a:lnSpc>
              <a:spcBef>
                <a:spcPct val="0"/>
              </a:spcBef>
              <a:spcAft>
                <a:spcPts val="600"/>
              </a:spcAft>
            </a:pPr>
            <a:r>
              <a:rPr lang="en-US" sz="2800" b="1" kern="1200" dirty="0">
                <a:solidFill>
                  <a:srgbClr val="FFFFFF"/>
                </a:solidFill>
                <a:latin typeface="+mj-lt"/>
                <a:ea typeface="+mj-ea"/>
                <a:cs typeface="+mj-cs"/>
              </a:rPr>
              <a:t>Break down silos, </a:t>
            </a:r>
          </a:p>
          <a:p>
            <a:pPr algn="ctr">
              <a:lnSpc>
                <a:spcPct val="90000"/>
              </a:lnSpc>
              <a:spcBef>
                <a:spcPct val="0"/>
              </a:spcBef>
              <a:spcAft>
                <a:spcPts val="600"/>
              </a:spcAft>
            </a:pPr>
            <a:r>
              <a:rPr lang="en-US" sz="2800" b="1" kern="1200" dirty="0">
                <a:solidFill>
                  <a:srgbClr val="FFFFFF"/>
                </a:solidFill>
                <a:latin typeface="+mj-lt"/>
                <a:ea typeface="+mj-ea"/>
                <a:cs typeface="+mj-cs"/>
              </a:rPr>
              <a:t>transform healthcare delivery </a:t>
            </a:r>
          </a:p>
          <a:p>
            <a:pPr algn="ctr">
              <a:lnSpc>
                <a:spcPct val="90000"/>
              </a:lnSpc>
              <a:spcBef>
                <a:spcPct val="0"/>
              </a:spcBef>
              <a:spcAft>
                <a:spcPts val="600"/>
              </a:spcAft>
            </a:pPr>
            <a:r>
              <a:rPr lang="en-US" sz="2800" b="1" kern="1200" dirty="0">
                <a:solidFill>
                  <a:srgbClr val="FFFFFF"/>
                </a:solidFill>
                <a:latin typeface="+mj-lt"/>
                <a:ea typeface="+mj-ea"/>
                <a:cs typeface="+mj-cs"/>
              </a:rPr>
              <a:t>and create economic growth</a:t>
            </a:r>
            <a:endParaRPr lang="en-US" sz="1600" kern="1200" dirty="0">
              <a:solidFill>
                <a:srgbClr val="FFFFFF"/>
              </a:solidFill>
              <a:latin typeface="+mj-lt"/>
              <a:ea typeface="+mj-ea"/>
              <a:cs typeface="+mj-cs"/>
            </a:endParaRPr>
          </a:p>
        </p:txBody>
      </p:sp>
    </p:spTree>
    <p:extLst>
      <p:ext uri="{BB962C8B-B14F-4D97-AF65-F5344CB8AC3E}">
        <p14:creationId xmlns:p14="http://schemas.microsoft.com/office/powerpoint/2010/main" val="2586029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24712"/>
          </a:xfrm>
        </p:spPr>
        <p:txBody>
          <a:bodyPr/>
          <a:lstStyle/>
          <a:p>
            <a:pPr algn="ctr"/>
            <a:r>
              <a:rPr lang="en-GB" dirty="0" smtClean="0"/>
              <a:t>Opportunities?</a:t>
            </a:r>
            <a:endParaRPr lang="en-GB" dirty="0"/>
          </a:p>
        </p:txBody>
      </p:sp>
      <p:sp>
        <p:nvSpPr>
          <p:cNvPr id="3" name="Content Placeholder 2"/>
          <p:cNvSpPr>
            <a:spLocks noGrp="1"/>
          </p:cNvSpPr>
          <p:nvPr>
            <p:ph idx="1"/>
          </p:nvPr>
        </p:nvSpPr>
        <p:spPr/>
        <p:txBody>
          <a:bodyPr>
            <a:normAutofit/>
          </a:bodyPr>
          <a:lstStyle/>
          <a:p>
            <a:r>
              <a:rPr lang="en-GB" sz="3600" dirty="0" smtClean="0"/>
              <a:t>Befriending</a:t>
            </a:r>
          </a:p>
          <a:p>
            <a:r>
              <a:rPr lang="en-GB" sz="3600" dirty="0" smtClean="0"/>
              <a:t>Social groups</a:t>
            </a:r>
          </a:p>
          <a:p>
            <a:r>
              <a:rPr lang="en-GB" sz="3600" dirty="0" smtClean="0"/>
              <a:t>Community transport schemes</a:t>
            </a:r>
          </a:p>
          <a:p>
            <a:r>
              <a:rPr lang="en-GB" sz="3600" dirty="0" smtClean="0"/>
              <a:t>Walking groups</a:t>
            </a:r>
          </a:p>
          <a:p>
            <a:r>
              <a:rPr lang="en-GB" sz="3600" dirty="0" smtClean="0"/>
              <a:t>Volunteering</a:t>
            </a:r>
          </a:p>
          <a:p>
            <a:r>
              <a:rPr lang="en-GB" sz="3600" dirty="0" smtClean="0"/>
              <a:t>Community development and community based activities</a:t>
            </a:r>
          </a:p>
          <a:p>
            <a:pPr>
              <a:buNone/>
            </a:pPr>
            <a:endParaRPr lang="en-GB" sz="2800" dirty="0" smtClean="0"/>
          </a:p>
          <a:p>
            <a:endParaRPr lang="en-GB" sz="2800" dirty="0" smtClean="0"/>
          </a:p>
          <a:p>
            <a:pPr>
              <a:buNone/>
            </a:pPr>
            <a:endParaRPr lang="en-GB" sz="2800" dirty="0"/>
          </a:p>
        </p:txBody>
      </p:sp>
    </p:spTree>
    <p:extLst>
      <p:ext uri="{BB962C8B-B14F-4D97-AF65-F5344CB8AC3E}">
        <p14:creationId xmlns:p14="http://schemas.microsoft.com/office/powerpoint/2010/main" val="8585055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20688"/>
            <a:ext cx="8100392" cy="1584176"/>
          </a:xfrm>
        </p:spPr>
        <p:txBody>
          <a:bodyPr>
            <a:normAutofit fontScale="90000"/>
          </a:bodyPr>
          <a:lstStyle/>
          <a:p>
            <a:pPr algn="ctr"/>
            <a:r>
              <a:rPr lang="en-GB" sz="5400" dirty="0" smtClean="0">
                <a:solidFill>
                  <a:srgbClr val="0070C0"/>
                </a:solidFill>
              </a:rPr>
              <a:t>Reach Out Campaign</a:t>
            </a:r>
            <a:br>
              <a:rPr lang="en-GB" sz="5400" dirty="0" smtClean="0">
                <a:solidFill>
                  <a:srgbClr val="0070C0"/>
                </a:solidFill>
              </a:rPr>
            </a:br>
            <a:r>
              <a:rPr lang="en-GB" sz="3600" dirty="0" smtClean="0">
                <a:solidFill>
                  <a:srgbClr val="0070C0"/>
                </a:solidFill>
              </a:rPr>
              <a:t>make a difference to someone who’s lonely</a:t>
            </a:r>
            <a:endParaRPr lang="en-GB" dirty="0"/>
          </a:p>
        </p:txBody>
      </p:sp>
      <p:sp>
        <p:nvSpPr>
          <p:cNvPr id="3" name="Content Placeholder 2"/>
          <p:cNvSpPr>
            <a:spLocks noGrp="1"/>
          </p:cNvSpPr>
          <p:nvPr>
            <p:ph idx="1"/>
          </p:nvPr>
        </p:nvSpPr>
        <p:spPr>
          <a:xfrm>
            <a:off x="0" y="2852936"/>
            <a:ext cx="9144000" cy="4005064"/>
          </a:xfrm>
        </p:spPr>
        <p:txBody>
          <a:bodyPr>
            <a:noAutofit/>
          </a:bodyPr>
          <a:lstStyle/>
          <a:p>
            <a:r>
              <a:rPr lang="en-GB" sz="3200" dirty="0" smtClean="0">
                <a:solidFill>
                  <a:srgbClr val="0070C0"/>
                </a:solidFill>
              </a:rPr>
              <a:t>Encourage people to talk about this issue</a:t>
            </a:r>
          </a:p>
          <a:p>
            <a:r>
              <a:rPr lang="en-GB" sz="3200" dirty="0" smtClean="0">
                <a:solidFill>
                  <a:srgbClr val="0070C0"/>
                </a:solidFill>
              </a:rPr>
              <a:t>Get local communities</a:t>
            </a:r>
          </a:p>
          <a:p>
            <a:pPr>
              <a:buNone/>
            </a:pPr>
            <a:r>
              <a:rPr lang="en-GB" sz="3200" dirty="0" smtClean="0">
                <a:solidFill>
                  <a:srgbClr val="0070C0"/>
                </a:solidFill>
              </a:rPr>
              <a:t> to “own” solutions</a:t>
            </a:r>
          </a:p>
          <a:p>
            <a:r>
              <a:rPr lang="en-GB" sz="3200" dirty="0" smtClean="0">
                <a:solidFill>
                  <a:srgbClr val="0070C0"/>
                </a:solidFill>
              </a:rPr>
              <a:t>Not simply a health </a:t>
            </a:r>
          </a:p>
          <a:p>
            <a:pPr>
              <a:buNone/>
            </a:pPr>
            <a:r>
              <a:rPr lang="en-GB" sz="3200" dirty="0" smtClean="0">
                <a:solidFill>
                  <a:srgbClr val="0070C0"/>
                </a:solidFill>
              </a:rPr>
              <a:t>and social care issue</a:t>
            </a:r>
          </a:p>
          <a:p>
            <a:endParaRPr lang="en-GB" sz="3200" b="1" dirty="0" smtClean="0">
              <a:solidFill>
                <a:srgbClr val="0070C0"/>
              </a:solidFill>
            </a:endParaRPr>
          </a:p>
          <a:p>
            <a:endParaRPr lang="en-GB" sz="1800" b="1" dirty="0" smtClean="0">
              <a:solidFill>
                <a:srgbClr val="0070C0"/>
              </a:solidFill>
            </a:endParaRPr>
          </a:p>
        </p:txBody>
      </p:sp>
      <p:pic>
        <p:nvPicPr>
          <p:cNvPr id="4" name="Picture 2" descr="Printed version of the pledge"/>
          <p:cNvPicPr>
            <a:picLocks noChangeAspect="1" noChangeArrowheads="1"/>
          </p:cNvPicPr>
          <p:nvPr/>
        </p:nvPicPr>
        <p:blipFill>
          <a:blip r:embed="rId3" cstate="print"/>
          <a:srcRect/>
          <a:stretch>
            <a:fillRect/>
          </a:stretch>
        </p:blipFill>
        <p:spPr bwMode="auto">
          <a:xfrm>
            <a:off x="4860031" y="3645024"/>
            <a:ext cx="4283967" cy="3212976"/>
          </a:xfrm>
          <a:prstGeom prst="rect">
            <a:avLst/>
          </a:prstGeom>
          <a:noFill/>
        </p:spPr>
      </p:pic>
    </p:spTree>
    <p:extLst>
      <p:ext uri="{BB962C8B-B14F-4D97-AF65-F5344CB8AC3E}">
        <p14:creationId xmlns:p14="http://schemas.microsoft.com/office/powerpoint/2010/main" val="363886082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p:cNvPicPr>
          <p:nvPr>
            <p:ph idx="1"/>
          </p:nvPr>
        </p:nvPicPr>
        <p:blipFill>
          <a:blip r:embed="rId2" cstate="print"/>
          <a:srcRect l="15218" r="15218"/>
          <a:stretch>
            <a:fillRect/>
          </a:stretch>
        </p:blipFill>
        <p:spPr bwMode="auto">
          <a:xfrm>
            <a:off x="0" y="0"/>
            <a:ext cx="9144000" cy="6857999"/>
          </a:xfrm>
          <a:prstGeom prst="rect">
            <a:avLst/>
          </a:prstGeom>
          <a:noFill/>
          <a:ln w="9525">
            <a:noFill/>
            <a:miter lim="800000"/>
            <a:headEnd/>
            <a:tailEnd/>
          </a:ln>
        </p:spPr>
      </p:pic>
    </p:spTree>
    <p:extLst>
      <p:ext uri="{BB962C8B-B14F-4D97-AF65-F5344CB8AC3E}">
        <p14:creationId xmlns:p14="http://schemas.microsoft.com/office/powerpoint/2010/main" val="44679440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80696"/>
          </a:xfrm>
        </p:spPr>
        <p:txBody>
          <a:bodyPr>
            <a:normAutofit/>
          </a:bodyPr>
          <a:lstStyle/>
          <a:p>
            <a:pPr algn="ctr"/>
            <a:r>
              <a:rPr lang="en-GB" dirty="0" smtClean="0"/>
              <a:t>Stories</a:t>
            </a:r>
            <a:endParaRPr lang="en-GB" dirty="0"/>
          </a:p>
        </p:txBody>
      </p:sp>
      <p:pic>
        <p:nvPicPr>
          <p:cNvPr id="1026" name="Picture 2" descr="Image result for skype"/>
          <p:cNvPicPr>
            <a:picLocks noChangeAspect="1" noChangeArrowheads="1"/>
          </p:cNvPicPr>
          <p:nvPr/>
        </p:nvPicPr>
        <p:blipFill>
          <a:blip r:embed="rId2" cstate="print">
            <a:lum bright="17000"/>
          </a:blip>
          <a:srcRect l="32543"/>
          <a:stretch>
            <a:fillRect/>
          </a:stretch>
        </p:blipFill>
        <p:spPr bwMode="auto">
          <a:xfrm>
            <a:off x="4716016" y="2572390"/>
            <a:ext cx="3984628" cy="3736930"/>
          </a:xfrm>
          <a:prstGeom prst="rect">
            <a:avLst/>
          </a:prstGeom>
          <a:noFill/>
        </p:spPr>
      </p:pic>
      <p:pic>
        <p:nvPicPr>
          <p:cNvPr id="1030" name="Picture 6" descr="Image result for waLKING DOG MEETING PEOPLE"/>
          <p:cNvPicPr>
            <a:picLocks noChangeAspect="1" noChangeArrowheads="1"/>
          </p:cNvPicPr>
          <p:nvPr/>
        </p:nvPicPr>
        <p:blipFill>
          <a:blip r:embed="rId3" cstate="print">
            <a:lum bright="4000"/>
          </a:blip>
          <a:srcRect l="3448" r="6207"/>
          <a:stretch>
            <a:fillRect/>
          </a:stretch>
        </p:blipFill>
        <p:spPr bwMode="auto">
          <a:xfrm>
            <a:off x="323528" y="1700808"/>
            <a:ext cx="4569350" cy="3362326"/>
          </a:xfrm>
          <a:prstGeom prst="rect">
            <a:avLst/>
          </a:prstGeom>
          <a:noFill/>
        </p:spPr>
      </p:pic>
    </p:spTree>
    <p:extLst>
      <p:ext uri="{BB962C8B-B14F-4D97-AF65-F5344CB8AC3E}">
        <p14:creationId xmlns:p14="http://schemas.microsoft.com/office/powerpoint/2010/main" val="15898343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lstStyle/>
          <a:p>
            <a:pPr algn="ctr"/>
            <a:r>
              <a:rPr lang="en-GB" dirty="0" smtClean="0"/>
              <a:t>Conclusion</a:t>
            </a:r>
            <a:endParaRPr lang="en-GB" dirty="0"/>
          </a:p>
        </p:txBody>
      </p:sp>
      <p:sp>
        <p:nvSpPr>
          <p:cNvPr id="3" name="Content Placeholder 2"/>
          <p:cNvSpPr>
            <a:spLocks noGrp="1"/>
          </p:cNvSpPr>
          <p:nvPr>
            <p:ph idx="1"/>
          </p:nvPr>
        </p:nvSpPr>
        <p:spPr>
          <a:xfrm>
            <a:off x="611560" y="2132856"/>
            <a:ext cx="8280920" cy="4320480"/>
          </a:xfrm>
        </p:spPr>
        <p:txBody>
          <a:bodyPr>
            <a:normAutofit/>
          </a:bodyPr>
          <a:lstStyle/>
          <a:p>
            <a:r>
              <a:rPr lang="en-GB" sz="4000" dirty="0" smtClean="0"/>
              <a:t>Loneliness – major cause ill health</a:t>
            </a:r>
          </a:p>
          <a:p>
            <a:r>
              <a:rPr lang="en-GB" sz="4000" dirty="0" smtClean="0"/>
              <a:t>Opportunity</a:t>
            </a:r>
          </a:p>
          <a:p>
            <a:pPr>
              <a:buNone/>
            </a:pPr>
            <a:r>
              <a:rPr lang="en-GB" sz="4000" dirty="0" smtClean="0"/>
              <a:t>   for us all to get</a:t>
            </a:r>
          </a:p>
          <a:p>
            <a:pPr>
              <a:buNone/>
            </a:pPr>
            <a:r>
              <a:rPr lang="en-GB" sz="4000" dirty="0" smtClean="0"/>
              <a:t>   involved</a:t>
            </a:r>
          </a:p>
          <a:p>
            <a:r>
              <a:rPr lang="en-GB" sz="4000" dirty="0" smtClean="0"/>
              <a:t>Thank you</a:t>
            </a:r>
          </a:p>
          <a:p>
            <a:endParaRPr lang="en-GB" sz="3200" dirty="0"/>
          </a:p>
        </p:txBody>
      </p:sp>
      <p:pic>
        <p:nvPicPr>
          <p:cNvPr id="5122" name="Picture 2" descr="Image result for friends older people"/>
          <p:cNvPicPr>
            <a:picLocks noChangeAspect="1" noChangeArrowheads="1"/>
          </p:cNvPicPr>
          <p:nvPr/>
        </p:nvPicPr>
        <p:blipFill>
          <a:blip r:embed="rId2" cstate="print"/>
          <a:srcRect/>
          <a:stretch>
            <a:fillRect/>
          </a:stretch>
        </p:blipFill>
        <p:spPr bwMode="auto">
          <a:xfrm>
            <a:off x="5148064" y="3996466"/>
            <a:ext cx="3488804" cy="2447371"/>
          </a:xfrm>
          <a:prstGeom prst="rect">
            <a:avLst/>
          </a:prstGeom>
          <a:noFill/>
        </p:spPr>
      </p:pic>
    </p:spTree>
    <p:extLst>
      <p:ext uri="{BB962C8B-B14F-4D97-AF65-F5344CB8AC3E}">
        <p14:creationId xmlns:p14="http://schemas.microsoft.com/office/powerpoint/2010/main" val="21002799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EA22-88A7-6748-B413-95EC92A2A6EF}"/>
              </a:ext>
            </a:extLst>
          </p:cNvPr>
          <p:cNvSpPr>
            <a:spLocks noGrp="1"/>
          </p:cNvSpPr>
          <p:nvPr>
            <p:ph type="title"/>
          </p:nvPr>
        </p:nvSpPr>
        <p:spPr/>
        <p:txBody>
          <a:bodyPr>
            <a:noAutofit/>
          </a:bodyPr>
          <a:lstStyle/>
          <a:p>
            <a:r>
              <a:rPr lang="en-US" sz="2700" dirty="0"/>
              <a:t/>
            </a:r>
            <a:br>
              <a:rPr lang="en-US" sz="2700" dirty="0"/>
            </a:br>
            <a:endParaRPr lang="en-US" sz="1950" dirty="0"/>
          </a:p>
        </p:txBody>
      </p:sp>
      <p:sp>
        <p:nvSpPr>
          <p:cNvPr id="3" name="Title 1">
            <a:extLst>
              <a:ext uri="{FF2B5EF4-FFF2-40B4-BE49-F238E27FC236}">
                <a16:creationId xmlns:a16="http://schemas.microsoft.com/office/drawing/2014/main" id="{86B7A3DC-59A3-5B41-9D3C-9B524250F74D}"/>
              </a:ext>
            </a:extLst>
          </p:cNvPr>
          <p:cNvSpPr txBox="1">
            <a:spLocks/>
          </p:cNvSpPr>
          <p:nvPr/>
        </p:nvSpPr>
        <p:spPr>
          <a:xfrm>
            <a:off x="0" y="876301"/>
            <a:ext cx="7886700" cy="57476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latin typeface="Arial" panose="020B0604020202020204" pitchFamily="34" charset="0"/>
                <a:cs typeface="Arial" panose="020B0604020202020204" pitchFamily="34" charset="0"/>
              </a:rPr>
              <a:t>Design research for complexity </a:t>
            </a:r>
          </a:p>
        </p:txBody>
      </p:sp>
      <p:pic>
        <p:nvPicPr>
          <p:cNvPr id="9" name="Picture 8">
            <a:extLst>
              <a:ext uri="{FF2B5EF4-FFF2-40B4-BE49-F238E27FC236}">
                <a16:creationId xmlns:a16="http://schemas.microsoft.com/office/drawing/2014/main" id="{56871852-C0EA-BB4F-BC2C-C4B20BD74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25479" y="964416"/>
            <a:ext cx="1551094" cy="663764"/>
          </a:xfrm>
          <a:prstGeom prst="rect">
            <a:avLst/>
          </a:prstGeom>
        </p:spPr>
      </p:pic>
      <p:pic>
        <p:nvPicPr>
          <p:cNvPr id="12" name="Picture 11">
            <a:extLst>
              <a:ext uri="{FF2B5EF4-FFF2-40B4-BE49-F238E27FC236}">
                <a16:creationId xmlns:a16="http://schemas.microsoft.com/office/drawing/2014/main" id="{13EEB154-F9F9-A040-95A7-0074751B8965}"/>
              </a:ext>
            </a:extLst>
          </p:cNvPr>
          <p:cNvPicPr>
            <a:picLocks noChangeAspect="1"/>
          </p:cNvPicPr>
          <p:nvPr/>
        </p:nvPicPr>
        <p:blipFill>
          <a:blip r:embed="rId3"/>
          <a:stretch>
            <a:fillRect/>
          </a:stretch>
        </p:blipFill>
        <p:spPr>
          <a:xfrm>
            <a:off x="2609850" y="3002213"/>
            <a:ext cx="3867150" cy="1190625"/>
          </a:xfrm>
          <a:prstGeom prst="rect">
            <a:avLst/>
          </a:prstGeom>
        </p:spPr>
      </p:pic>
      <p:sp>
        <p:nvSpPr>
          <p:cNvPr id="13" name="TextBox 12">
            <a:extLst>
              <a:ext uri="{FF2B5EF4-FFF2-40B4-BE49-F238E27FC236}">
                <a16:creationId xmlns:a16="http://schemas.microsoft.com/office/drawing/2014/main" id="{63CA7B0D-15CC-904A-A1EC-A815ACF778A6}"/>
              </a:ext>
            </a:extLst>
          </p:cNvPr>
          <p:cNvSpPr txBox="1"/>
          <p:nvPr/>
        </p:nvSpPr>
        <p:spPr>
          <a:xfrm>
            <a:off x="838200" y="5046702"/>
            <a:ext cx="7410450" cy="553998"/>
          </a:xfrm>
          <a:prstGeom prst="rect">
            <a:avLst/>
          </a:prstGeom>
          <a:noFill/>
        </p:spPr>
        <p:txBody>
          <a:bodyPr wrap="square" rtlCol="0" anchor="b" anchorCtr="1">
            <a:spAutoFit/>
          </a:bodyPr>
          <a:lstStyle/>
          <a:p>
            <a:pPr algn="ctr"/>
            <a:r>
              <a:rPr lang="en-GB" sz="1500" dirty="0">
                <a:latin typeface="Arial" panose="020B0604020202020204" pitchFamily="34" charset="0"/>
                <a:cs typeface="Arial" panose="020B0604020202020204" pitchFamily="34" charset="0"/>
              </a:rPr>
              <a:t>Services, systems, interactions and health and care experiences  </a:t>
            </a:r>
          </a:p>
          <a:p>
            <a:pPr algn="ctr"/>
            <a:r>
              <a:rPr lang="en-GB" sz="1500" dirty="0">
                <a:latin typeface="Arial" panose="020B0604020202020204" pitchFamily="34" charset="0"/>
                <a:cs typeface="Arial" panose="020B0604020202020204" pitchFamily="34" charset="0"/>
              </a:rPr>
              <a:t>Practitioners, people with lived experience, academics and industry partners </a:t>
            </a:r>
          </a:p>
        </p:txBody>
      </p:sp>
      <p:sp>
        <p:nvSpPr>
          <p:cNvPr id="14" name="TextBox 13">
            <a:extLst>
              <a:ext uri="{FF2B5EF4-FFF2-40B4-BE49-F238E27FC236}">
                <a16:creationId xmlns:a16="http://schemas.microsoft.com/office/drawing/2014/main" id="{2877F97E-7B2E-4044-B2FE-0F135639E79B}"/>
              </a:ext>
            </a:extLst>
          </p:cNvPr>
          <p:cNvSpPr txBox="1"/>
          <p:nvPr/>
        </p:nvSpPr>
        <p:spPr>
          <a:xfrm>
            <a:off x="838200" y="1811680"/>
            <a:ext cx="7410450" cy="553998"/>
          </a:xfrm>
          <a:prstGeom prst="rect">
            <a:avLst/>
          </a:prstGeom>
          <a:noFill/>
        </p:spPr>
        <p:txBody>
          <a:bodyPr wrap="square" rtlCol="0" anchor="b" anchorCtr="1">
            <a:spAutoFit/>
          </a:bodyPr>
          <a:lstStyle/>
          <a:p>
            <a:pPr algn="ctr"/>
            <a:r>
              <a:rPr lang="en-US" sz="1500" dirty="0">
                <a:latin typeface="Arial" panose="020B0604020202020204" pitchFamily="34" charset="0"/>
                <a:cs typeface="Arial" panose="020B0604020202020204" pitchFamily="34" charset="0"/>
              </a:rPr>
              <a:t>Exploration and creation of ‘preferable’ solutions to complex societal challenges to</a:t>
            </a:r>
          </a:p>
          <a:p>
            <a:pPr algn="ctr"/>
            <a:r>
              <a:rPr lang="en-US" sz="1500" dirty="0">
                <a:latin typeface="Arial" panose="020B0604020202020204" pitchFamily="34" charset="0"/>
                <a:cs typeface="Arial" panose="020B0604020202020204" pitchFamily="34" charset="0"/>
              </a:rPr>
              <a:t> innovate systems, pathways and experiences of care. </a:t>
            </a:r>
            <a:endParaRPr lang="en-GB" sz="1500" dirty="0">
              <a:latin typeface="Arial" panose="020B0604020202020204" pitchFamily="34" charset="0"/>
              <a:cs typeface="Arial" panose="020B0604020202020204" pitchFamily="34" charset="0"/>
            </a:endParaRPr>
          </a:p>
        </p:txBody>
      </p:sp>
      <p:sp>
        <p:nvSpPr>
          <p:cNvPr id="4" name="TextBox 3"/>
          <p:cNvSpPr txBox="1"/>
          <p:nvPr/>
        </p:nvSpPr>
        <p:spPr>
          <a:xfrm>
            <a:off x="4133850" y="3048000"/>
            <a:ext cx="65" cy="207749"/>
          </a:xfrm>
          <a:prstGeom prst="rect">
            <a:avLst/>
          </a:prstGeom>
          <a:noFill/>
        </p:spPr>
        <p:txBody>
          <a:bodyPr wrap="none" lIns="0" tIns="0" rIns="0" bIns="0" rtlCol="0">
            <a:spAutoFit/>
          </a:bodyPr>
          <a:lstStyle/>
          <a:p>
            <a:endParaRPr lang="en-GB" sz="1350" dirty="0"/>
          </a:p>
        </p:txBody>
      </p:sp>
    </p:spTree>
    <p:extLst>
      <p:ext uri="{BB962C8B-B14F-4D97-AF65-F5344CB8AC3E}">
        <p14:creationId xmlns:p14="http://schemas.microsoft.com/office/powerpoint/2010/main" val="3564602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2E2162-1B37-3145-8691-2B911E932F63}"/>
              </a:ext>
            </a:extLst>
          </p:cNvPr>
          <p:cNvPicPr>
            <a:picLocks noChangeAspect="1"/>
          </p:cNvPicPr>
          <p:nvPr/>
        </p:nvPicPr>
        <p:blipFill>
          <a:blip r:embed="rId3"/>
          <a:stretch>
            <a:fillRect/>
          </a:stretch>
        </p:blipFill>
        <p:spPr>
          <a:xfrm>
            <a:off x="0" y="857250"/>
            <a:ext cx="9144000" cy="6096000"/>
          </a:xfrm>
          <a:prstGeom prst="rect">
            <a:avLst/>
          </a:prstGeom>
        </p:spPr>
      </p:pic>
      <p:sp>
        <p:nvSpPr>
          <p:cNvPr id="2" name="Title 1">
            <a:extLst>
              <a:ext uri="{FF2B5EF4-FFF2-40B4-BE49-F238E27FC236}">
                <a16:creationId xmlns:a16="http://schemas.microsoft.com/office/drawing/2014/main" id="{0B629C26-BE4A-504E-A559-F7F08960B0FE}"/>
              </a:ext>
            </a:extLst>
          </p:cNvPr>
          <p:cNvSpPr>
            <a:spLocks noGrp="1"/>
          </p:cNvSpPr>
          <p:nvPr>
            <p:ph type="title"/>
          </p:nvPr>
        </p:nvSpPr>
        <p:spPr>
          <a:xfrm>
            <a:off x="0" y="857251"/>
            <a:ext cx="8934450" cy="994172"/>
          </a:xfrm>
        </p:spPr>
        <p:txBody>
          <a:bodyPr/>
          <a:lstStyle/>
          <a:p>
            <a:r>
              <a:rPr lang="en-US" dirty="0">
                <a:solidFill>
                  <a:schemeClr val="bg1"/>
                </a:solidFill>
                <a:highlight>
                  <a:srgbClr val="000000"/>
                </a:highlight>
                <a:latin typeface="Arial" panose="020B0604020202020204" pitchFamily="34" charset="0"/>
                <a:cs typeface="Arial" panose="020B0604020202020204" pitchFamily="34" charset="0"/>
              </a:rPr>
              <a:t>Complex landscape of Mental Health services</a:t>
            </a:r>
          </a:p>
        </p:txBody>
      </p:sp>
      <p:sp>
        <p:nvSpPr>
          <p:cNvPr id="3" name="Content Placeholder 2">
            <a:extLst>
              <a:ext uri="{FF2B5EF4-FFF2-40B4-BE49-F238E27FC236}">
                <a16:creationId xmlns:a16="http://schemas.microsoft.com/office/drawing/2014/main" id="{C46545E0-1EDD-5F44-9DF8-E81DD5EE64EB}"/>
              </a:ext>
            </a:extLst>
          </p:cNvPr>
          <p:cNvSpPr>
            <a:spLocks noGrp="1"/>
          </p:cNvSpPr>
          <p:nvPr>
            <p:ph idx="1"/>
          </p:nvPr>
        </p:nvSpPr>
        <p:spPr/>
        <p:txBody>
          <a:bodyPr/>
          <a:lstStyle/>
          <a:p>
            <a:pPr marL="0" indent="0">
              <a:buNone/>
            </a:pPr>
            <a:endParaRPr lang="en-GB"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74134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A058F-E60B-154A-B65E-5083BBA0FF13}"/>
              </a:ext>
            </a:extLst>
          </p:cNvPr>
          <p:cNvPicPr>
            <a:picLocks noChangeAspect="1"/>
          </p:cNvPicPr>
          <p:nvPr/>
        </p:nvPicPr>
        <p:blipFill>
          <a:blip r:embed="rId3"/>
          <a:stretch>
            <a:fillRect/>
          </a:stretch>
        </p:blipFill>
        <p:spPr>
          <a:xfrm>
            <a:off x="0" y="57150"/>
            <a:ext cx="9277350" cy="6184900"/>
          </a:xfrm>
          <a:prstGeom prst="rect">
            <a:avLst/>
          </a:prstGeom>
        </p:spPr>
      </p:pic>
      <p:sp>
        <p:nvSpPr>
          <p:cNvPr id="2" name="Title 1">
            <a:extLst>
              <a:ext uri="{FF2B5EF4-FFF2-40B4-BE49-F238E27FC236}">
                <a16:creationId xmlns:a16="http://schemas.microsoft.com/office/drawing/2014/main" id="{DDF4953E-23A2-7541-9F8A-213A1AE97E0B}"/>
              </a:ext>
            </a:extLst>
          </p:cNvPr>
          <p:cNvSpPr>
            <a:spLocks noGrp="1"/>
          </p:cNvSpPr>
          <p:nvPr>
            <p:ph type="title"/>
          </p:nvPr>
        </p:nvSpPr>
        <p:spPr>
          <a:xfrm>
            <a:off x="0" y="857251"/>
            <a:ext cx="7886700" cy="994172"/>
          </a:xfrm>
        </p:spPr>
        <p:txBody>
          <a:bodyPr/>
          <a:lstStyle/>
          <a:p>
            <a:r>
              <a:rPr lang="en-US" dirty="0">
                <a:solidFill>
                  <a:schemeClr val="bg1"/>
                </a:solidFill>
                <a:highlight>
                  <a:srgbClr val="000000"/>
                </a:highlight>
                <a:latin typeface="Arial" panose="020B0604020202020204" pitchFamily="34" charset="0"/>
                <a:cs typeface="Arial" panose="020B0604020202020204" pitchFamily="34" charset="0"/>
              </a:rPr>
              <a:t>Journey mapping lived experience</a:t>
            </a:r>
          </a:p>
        </p:txBody>
      </p:sp>
    </p:spTree>
    <p:extLst>
      <p:ext uri="{BB962C8B-B14F-4D97-AF65-F5344CB8AC3E}">
        <p14:creationId xmlns:p14="http://schemas.microsoft.com/office/powerpoint/2010/main" val="3136259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66FC1A3-D318-7347-A03C-775D4471B364}"/>
              </a:ext>
            </a:extLst>
          </p:cNvPr>
          <p:cNvPicPr>
            <a:picLocks noGrp="1" noChangeAspect="1"/>
          </p:cNvPicPr>
          <p:nvPr>
            <p:ph idx="4294967295"/>
          </p:nvPr>
        </p:nvPicPr>
        <p:blipFill>
          <a:blip r:embed="rId3"/>
          <a:stretch>
            <a:fillRect/>
          </a:stretch>
        </p:blipFill>
        <p:spPr>
          <a:xfrm>
            <a:off x="742950" y="857250"/>
            <a:ext cx="7658100" cy="5570821"/>
          </a:xfrm>
        </p:spPr>
      </p:pic>
    </p:spTree>
    <p:extLst>
      <p:ext uri="{BB962C8B-B14F-4D97-AF65-F5344CB8AC3E}">
        <p14:creationId xmlns:p14="http://schemas.microsoft.com/office/powerpoint/2010/main" val="802572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GB" dirty="0" smtClean="0"/>
              <a:t>Dr Bruce Armstrong</a:t>
            </a:r>
          </a:p>
          <a:p>
            <a:r>
              <a:rPr lang="en-GB" dirty="0" smtClean="0"/>
              <a:t>Bruce Armstrong, Highland Area Manager</a:t>
            </a:r>
            <a:endParaRPr lang="en-GB" dirty="0"/>
          </a:p>
        </p:txBody>
      </p:sp>
      <p:pic>
        <p:nvPicPr>
          <p:cNvPr id="1027" name="Picture 3" descr="C:\Users\Bruce Armstrong\OneDrive - Support In Mind Scotland\Documents\Logo\SimslogoHI-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40768"/>
            <a:ext cx="7127776"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290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651FF-4DF0-413D-BB2B-A43F204E7646}"/>
              </a:ext>
            </a:extLst>
          </p:cNvPr>
          <p:cNvSpPr>
            <a:spLocks noGrp="1"/>
          </p:cNvSpPr>
          <p:nvPr>
            <p:ph type="title"/>
          </p:nvPr>
        </p:nvSpPr>
        <p:spPr>
          <a:xfrm>
            <a:off x="483489" y="272252"/>
            <a:ext cx="2750280" cy="1676603"/>
          </a:xfrm>
        </p:spPr>
        <p:txBody>
          <a:bodyPr>
            <a:normAutofit fontScale="90000"/>
          </a:bodyPr>
          <a:lstStyle/>
          <a:p>
            <a:pPr>
              <a:lnSpc>
                <a:spcPct val="90000"/>
              </a:lnSpc>
            </a:pPr>
            <a:r>
              <a:rPr lang="en-GB" sz="2800" b="1" kern="0">
                <a:latin typeface="Helvetica Neue Light"/>
                <a:ea typeface="Gulim" panose="020B0600000101010101" pitchFamily="34" charset="-127"/>
                <a:cs typeface="Helvetica Neue Light"/>
              </a:rPr>
              <a:t>ECHAlliance Ecosystems: </a:t>
            </a:r>
            <a:br>
              <a:rPr lang="en-GB" sz="2800" b="1" kern="0">
                <a:latin typeface="Helvetica Neue Light"/>
                <a:ea typeface="Gulim" panose="020B0600000101010101" pitchFamily="34" charset="-127"/>
                <a:cs typeface="Helvetica Neue Light"/>
              </a:rPr>
            </a:br>
            <a:r>
              <a:rPr lang="en-GB" sz="2800" b="1" kern="0">
                <a:latin typeface="Helvetica Neue Light"/>
                <a:ea typeface="Gulim" panose="020B0600000101010101" pitchFamily="34" charset="-127"/>
                <a:cs typeface="Helvetica Neue Light"/>
              </a:rPr>
              <a:t/>
            </a:r>
            <a:br>
              <a:rPr lang="en-GB" sz="2800" b="1" kern="0">
                <a:latin typeface="Helvetica Neue Light"/>
                <a:ea typeface="Gulim" panose="020B0600000101010101" pitchFamily="34" charset="-127"/>
                <a:cs typeface="Helvetica Neue Light"/>
              </a:rPr>
            </a:br>
            <a:r>
              <a:rPr lang="en-GB" sz="2800" b="1" kern="0">
                <a:latin typeface="Helvetica Neue Light"/>
                <a:ea typeface="Gulim" panose="020B0600000101010101" pitchFamily="34" charset="-127"/>
                <a:cs typeface="Helvetica Neue Light"/>
              </a:rPr>
              <a:t>Basic Principles</a:t>
            </a:r>
            <a:endParaRPr lang="en-GB" sz="2800" dirty="0"/>
          </a:p>
        </p:txBody>
      </p:sp>
      <p:sp>
        <p:nvSpPr>
          <p:cNvPr id="3" name="Content Placeholder 2">
            <a:extLst>
              <a:ext uri="{FF2B5EF4-FFF2-40B4-BE49-F238E27FC236}">
                <a16:creationId xmlns:a16="http://schemas.microsoft.com/office/drawing/2014/main" id="{7216CEA1-8EE0-47B4-94F9-432E5869AE54}"/>
              </a:ext>
            </a:extLst>
          </p:cNvPr>
          <p:cNvSpPr>
            <a:spLocks noGrp="1"/>
          </p:cNvSpPr>
          <p:nvPr>
            <p:ph idx="1"/>
          </p:nvPr>
        </p:nvSpPr>
        <p:spPr>
          <a:xfrm>
            <a:off x="151258" y="2136786"/>
            <a:ext cx="3414742" cy="3790333"/>
          </a:xfrm>
        </p:spPr>
        <p:txBody>
          <a:bodyPr>
            <a:normAutofit fontScale="92500" lnSpcReduction="10000"/>
          </a:bodyPr>
          <a:lstStyle/>
          <a:p>
            <a:pPr marL="201206" lvl="1" indent="-132154">
              <a:lnSpc>
                <a:spcPct val="90000"/>
              </a:lnSpc>
              <a:spcAft>
                <a:spcPts val="1200"/>
              </a:spcAft>
              <a:buFont typeface="Arial" panose="020B0604020202020204" pitchFamily="34" charset="0"/>
              <a:buChar char="•"/>
            </a:pPr>
            <a:r>
              <a:rPr lang="en-GB" sz="1600" b="1" kern="0" dirty="0">
                <a:latin typeface="Myanmar Text" panose="020B0502040204020203" pitchFamily="34" charset="0"/>
                <a:ea typeface="Helvetica Neue Thin" charset="0"/>
                <a:cs typeface="Myanmar Text" panose="020B0502040204020203" pitchFamily="34" charset="0"/>
              </a:rPr>
              <a:t>Based on a geographic area</a:t>
            </a:r>
          </a:p>
          <a:p>
            <a:pPr marL="201206" lvl="1" indent="-132154">
              <a:lnSpc>
                <a:spcPct val="90000"/>
              </a:lnSpc>
              <a:spcAft>
                <a:spcPts val="1200"/>
              </a:spcAft>
              <a:buFont typeface="Arial" panose="020B0604020202020204" pitchFamily="34" charset="0"/>
              <a:buChar char="•"/>
            </a:pPr>
            <a:r>
              <a:rPr lang="en-GB" sz="1600" kern="0" dirty="0">
                <a:latin typeface="Myanmar Text" panose="020B0502040204020203" pitchFamily="34" charset="0"/>
                <a:ea typeface="Helvetica Neue Thin" charset="0"/>
                <a:cs typeface="Myanmar Text" panose="020B0502040204020203" pitchFamily="34" charset="0"/>
              </a:rPr>
              <a:t>Multi-sector stakeholders gathering</a:t>
            </a:r>
          </a:p>
          <a:p>
            <a:pPr marL="201206" lvl="1" indent="-132154">
              <a:lnSpc>
                <a:spcPct val="90000"/>
              </a:lnSpc>
              <a:spcAft>
                <a:spcPts val="1200"/>
              </a:spcAft>
              <a:buFont typeface="Arial" panose="020B0604020202020204" pitchFamily="34" charset="0"/>
              <a:buChar char="•"/>
            </a:pPr>
            <a:r>
              <a:rPr lang="en-GB" sz="1600" b="1" kern="0" dirty="0">
                <a:latin typeface="Myanmar Text" panose="020B0502040204020203" pitchFamily="34" charset="0"/>
                <a:ea typeface="Helvetica Neue Thin" charset="0"/>
                <a:cs typeface="Myanmar Text" panose="020B0502040204020203" pitchFamily="34" charset="0"/>
              </a:rPr>
              <a:t>Accessible to all (no barriers) </a:t>
            </a:r>
          </a:p>
          <a:p>
            <a:pPr marL="201206" lvl="1" indent="-132154">
              <a:lnSpc>
                <a:spcPct val="90000"/>
              </a:lnSpc>
              <a:spcAft>
                <a:spcPts val="1200"/>
              </a:spcAft>
              <a:buFont typeface="Arial" panose="020B0604020202020204" pitchFamily="34" charset="0"/>
              <a:buChar char="•"/>
            </a:pPr>
            <a:r>
              <a:rPr lang="en-GB" sz="1600" kern="0" dirty="0">
                <a:latin typeface="Myanmar Text" panose="020B0502040204020203" pitchFamily="34" charset="0"/>
                <a:ea typeface="Helvetica Neue Thin" charset="0"/>
                <a:cs typeface="Myanmar Text" panose="020B0502040204020203" pitchFamily="34" charset="0"/>
              </a:rPr>
              <a:t>Permanent, with regular gatherings</a:t>
            </a:r>
          </a:p>
          <a:p>
            <a:pPr marL="201206" lvl="1" indent="-132154">
              <a:lnSpc>
                <a:spcPct val="90000"/>
              </a:lnSpc>
              <a:spcAft>
                <a:spcPts val="1200"/>
              </a:spcAft>
              <a:buFont typeface="Arial" panose="020B0604020202020204" pitchFamily="34" charset="0"/>
              <a:buChar char="•"/>
            </a:pPr>
            <a:r>
              <a:rPr lang="en-GB" sz="1600" b="1" kern="0" dirty="0">
                <a:latin typeface="Myanmar Text" panose="020B0502040204020203" pitchFamily="34" charset="0"/>
                <a:ea typeface="Helvetica Neue Thin" charset="0"/>
                <a:cs typeface="Myanmar Text" panose="020B0502040204020203" pitchFamily="34" charset="0"/>
              </a:rPr>
              <a:t>Light governance via working group</a:t>
            </a:r>
          </a:p>
          <a:p>
            <a:pPr marL="201206" lvl="1" indent="-132154">
              <a:lnSpc>
                <a:spcPct val="90000"/>
              </a:lnSpc>
              <a:spcAft>
                <a:spcPts val="1200"/>
              </a:spcAft>
              <a:buFont typeface="Arial" panose="020B0604020202020204" pitchFamily="34" charset="0"/>
              <a:buChar char="•"/>
            </a:pPr>
            <a:r>
              <a:rPr lang="en-GB" sz="1600" kern="0" dirty="0">
                <a:latin typeface="Myanmar Text" panose="020B0502040204020203" pitchFamily="34" charset="0"/>
                <a:ea typeface="Helvetica Neue Thin" charset="0"/>
                <a:cs typeface="Myanmar Text" panose="020B0502040204020203" pitchFamily="34" charset="0"/>
              </a:rPr>
              <a:t>Shared strategy &amp; action plan</a:t>
            </a:r>
          </a:p>
          <a:p>
            <a:pPr marL="201206" lvl="1" indent="-132154">
              <a:lnSpc>
                <a:spcPct val="90000"/>
              </a:lnSpc>
              <a:spcAft>
                <a:spcPts val="1200"/>
              </a:spcAft>
              <a:buFont typeface="Arial" panose="020B0604020202020204" pitchFamily="34" charset="0"/>
              <a:buChar char="•"/>
            </a:pPr>
            <a:r>
              <a:rPr lang="en-GB" sz="1600" b="1" kern="0" dirty="0">
                <a:latin typeface="Myanmar Text" panose="020B0502040204020203" pitchFamily="34" charset="0"/>
                <a:ea typeface="Helvetica Neue Thin" charset="0"/>
                <a:cs typeface="Myanmar Text" panose="020B0502040204020203" pitchFamily="34" charset="0"/>
              </a:rPr>
              <a:t>Lead with a need</a:t>
            </a:r>
          </a:p>
          <a:p>
            <a:pPr marL="201206" lvl="1" indent="-132154">
              <a:lnSpc>
                <a:spcPct val="90000"/>
              </a:lnSpc>
              <a:spcAft>
                <a:spcPts val="1200"/>
              </a:spcAft>
              <a:buFont typeface="Arial" panose="020B0604020202020204" pitchFamily="34" charset="0"/>
              <a:buChar char="•"/>
            </a:pPr>
            <a:r>
              <a:rPr lang="en-GB" sz="1600" kern="0" dirty="0">
                <a:latin typeface="Myanmar Text" panose="020B0502040204020203" pitchFamily="34" charset="0"/>
                <a:ea typeface="Helvetica Neue Thin" charset="0"/>
                <a:cs typeface="Myanmar Text" panose="020B0502040204020203" pitchFamily="34" charset="0"/>
              </a:rPr>
              <a:t>Member of an International network</a:t>
            </a:r>
          </a:p>
          <a:p>
            <a:pPr marL="201206" lvl="1" indent="-132154">
              <a:lnSpc>
                <a:spcPct val="90000"/>
              </a:lnSpc>
              <a:spcAft>
                <a:spcPts val="1200"/>
              </a:spcAft>
              <a:buFont typeface="Arial" panose="020B0604020202020204" pitchFamily="34" charset="0"/>
              <a:buChar char="•"/>
            </a:pPr>
            <a:r>
              <a:rPr lang="en-GB" sz="1600" b="1" kern="0" dirty="0">
                <a:latin typeface="Myanmar Text" panose="020B0502040204020203" pitchFamily="34" charset="0"/>
                <a:ea typeface="Helvetica Neue Thin" charset="0"/>
                <a:cs typeface="Myanmar Text" panose="020B0502040204020203" pitchFamily="34" charset="0"/>
              </a:rPr>
              <a:t>Patients / Citizens at the centre </a:t>
            </a:r>
          </a:p>
        </p:txBody>
      </p:sp>
      <p:sp>
        <p:nvSpPr>
          <p:cNvPr id="30" name="Rectangle 23">
            <a:extLst>
              <a:ext uri="{FF2B5EF4-FFF2-40B4-BE49-F238E27FC236}">
                <a16:creationId xmlns:a16="http://schemas.microsoft.com/office/drawing/2014/main" id="{577D1452-F0B7-431E-9A24-D3F7103D85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00" y="559407"/>
            <a:ext cx="4945891"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Ecosystem Diagram Final New-0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38700" y="670560"/>
            <a:ext cx="4945891" cy="5465064"/>
          </a:xfrm>
          <a:prstGeom prst="rect">
            <a:avLst/>
          </a:prstGeom>
          <a:effectLst/>
        </p:spPr>
      </p:pic>
      <p:pic>
        <p:nvPicPr>
          <p:cNvPr id="16" name="Picture 15" descr="A picture containing clipart&#10;&#10;Description automatically generated">
            <a:extLst>
              <a:ext uri="{FF2B5EF4-FFF2-40B4-BE49-F238E27FC236}">
                <a16:creationId xmlns:a16="http://schemas.microsoft.com/office/drawing/2014/main" id="{60FCD968-F022-494B-935A-D45CC2F4FB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0150" y="5838364"/>
            <a:ext cx="1028700" cy="1019636"/>
          </a:xfrm>
          <a:prstGeom prst="rect">
            <a:avLst/>
          </a:prstGeom>
        </p:spPr>
      </p:pic>
    </p:spTree>
    <p:extLst>
      <p:ext uri="{BB962C8B-B14F-4D97-AF65-F5344CB8AC3E}">
        <p14:creationId xmlns:p14="http://schemas.microsoft.com/office/powerpoint/2010/main" val="3306198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ruce Armstrong\OneDrive - Support In Mind Scotland\Documents\Highland Ecosystem\GH photo for PP.pn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5535" y="1556792"/>
            <a:ext cx="4331587" cy="2808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A membership organisation</a:t>
            </a:r>
            <a:endParaRPr lang="en-GB" dirty="0"/>
          </a:p>
        </p:txBody>
      </p:sp>
      <p:pic>
        <p:nvPicPr>
          <p:cNvPr id="1026" name="Picture 2" descr="C:\Users\Bruce Armstrong\OneDrive - Support In Mind Scotland\Documents\Highland Ecosystem\photos\SatffordCentreKaraokeGroup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759" y="3789040"/>
            <a:ext cx="3600400" cy="27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9142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GB" dirty="0"/>
              <a:t>Our aim is to improve the quality of life for anyone whose mental health problems or mental illness has a serious impact on their life and on the lives of others, including family members, friends and </a:t>
            </a:r>
            <a:r>
              <a:rPr lang="en-GB" dirty="0" smtClean="0"/>
              <a:t>supporters</a:t>
            </a:r>
            <a:endParaRPr lang="en-GB" dirty="0"/>
          </a:p>
        </p:txBody>
      </p:sp>
      <p:sp>
        <p:nvSpPr>
          <p:cNvPr id="3" name="Title 2"/>
          <p:cNvSpPr>
            <a:spLocks noGrp="1"/>
          </p:cNvSpPr>
          <p:nvPr>
            <p:ph type="title"/>
          </p:nvPr>
        </p:nvSpPr>
        <p:spPr/>
        <p:txBody>
          <a:bodyPr/>
          <a:lstStyle/>
          <a:p>
            <a:r>
              <a:rPr lang="en-GB" b="0" dirty="0" smtClean="0"/>
              <a:t>A membership organisation</a:t>
            </a:r>
            <a:endParaRPr lang="en-GB" b="0" dirty="0"/>
          </a:p>
        </p:txBody>
      </p:sp>
      <p:pic>
        <p:nvPicPr>
          <p:cNvPr id="3074" name="Picture 2" descr="C:\Users\Bruce Armstrong\OneDrive - Support In Mind Scotland\Documents\Highland Ecosystem\photos\StaffordCentre-walking gro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717032"/>
            <a:ext cx="4167610" cy="258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5183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a:p>
            <a:pPr marL="502920" indent="-457200"/>
            <a:r>
              <a:rPr lang="en-GB" dirty="0" smtClean="0"/>
              <a:t>Founded in 1972 as the National Schizophrenia Fellowship</a:t>
            </a:r>
          </a:p>
          <a:p>
            <a:pPr marL="502920" indent="-457200"/>
            <a:r>
              <a:rPr lang="en-GB" dirty="0" smtClean="0"/>
              <a:t>Independent Scottish charity since 1984</a:t>
            </a:r>
          </a:p>
          <a:p>
            <a:pPr marL="502920" indent="-457200"/>
            <a:r>
              <a:rPr lang="en-GB" dirty="0" smtClean="0"/>
              <a:t>Founding member of Mental Health UK, </a:t>
            </a:r>
          </a:p>
          <a:p>
            <a:pPr marL="45720" indent="0">
              <a:buNone/>
            </a:pPr>
            <a:r>
              <a:rPr lang="en-GB" dirty="0"/>
              <a:t> </a:t>
            </a:r>
            <a:r>
              <a:rPr lang="en-GB" dirty="0" smtClean="0"/>
              <a:t>   with Hafal, Mindwise and Rethink</a:t>
            </a:r>
          </a:p>
          <a:p>
            <a:pPr marL="45720" indent="0">
              <a:buNone/>
            </a:pPr>
            <a:endParaRPr lang="en-GB" dirty="0"/>
          </a:p>
          <a:p>
            <a:pPr marL="45720" indent="0">
              <a:buNone/>
            </a:pPr>
            <a:endParaRPr lang="en-GB" dirty="0"/>
          </a:p>
        </p:txBody>
      </p:sp>
      <p:sp>
        <p:nvSpPr>
          <p:cNvPr id="2" name="Title 1"/>
          <p:cNvSpPr>
            <a:spLocks noGrp="1"/>
          </p:cNvSpPr>
          <p:nvPr>
            <p:ph type="title"/>
          </p:nvPr>
        </p:nvSpPr>
        <p:spPr/>
        <p:txBody>
          <a:bodyPr/>
          <a:lstStyle/>
          <a:p>
            <a:r>
              <a:rPr lang="en-GB" dirty="0" smtClean="0"/>
              <a:t>History</a:t>
            </a:r>
            <a:endParaRPr lang="en-GB" dirty="0"/>
          </a:p>
        </p:txBody>
      </p:sp>
    </p:spTree>
    <p:extLst>
      <p:ext uri="{BB962C8B-B14F-4D97-AF65-F5344CB8AC3E}">
        <p14:creationId xmlns:p14="http://schemas.microsoft.com/office/powerpoint/2010/main" val="403395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smtClean="0"/>
              <a:t>Supporting over 150 people in their recovery every week, through person-centred, outcome-focussed support work</a:t>
            </a:r>
          </a:p>
          <a:p>
            <a:r>
              <a:rPr lang="en-GB" dirty="0" smtClean="0"/>
              <a:t>Resource Centres in East Sutherland, Easter Ross and Lochaber</a:t>
            </a:r>
          </a:p>
          <a:p>
            <a:r>
              <a:rPr lang="en-GB" dirty="0" smtClean="0"/>
              <a:t>Outreach projects in East </a:t>
            </a:r>
            <a:r>
              <a:rPr lang="en-GB" dirty="0"/>
              <a:t>S</a:t>
            </a:r>
            <a:r>
              <a:rPr lang="en-GB" dirty="0" smtClean="0"/>
              <a:t>utherland and Easter Ross</a:t>
            </a:r>
          </a:p>
          <a:p>
            <a:r>
              <a:rPr lang="en-GB" dirty="0" smtClean="0"/>
              <a:t>Specialist projects </a:t>
            </a:r>
          </a:p>
          <a:p>
            <a:pPr marL="109728" indent="0">
              <a:buNone/>
            </a:pPr>
            <a:r>
              <a:rPr lang="en-GB" dirty="0" smtClean="0"/>
              <a:t>                     </a:t>
            </a:r>
          </a:p>
          <a:p>
            <a:pPr marL="109728" indent="0">
              <a:buNone/>
            </a:pPr>
            <a:r>
              <a:rPr lang="en-GB" dirty="0"/>
              <a:t> </a:t>
            </a:r>
            <a:r>
              <a:rPr lang="en-GB" dirty="0" smtClean="0"/>
              <a:t>                      </a:t>
            </a:r>
            <a:endParaRPr lang="en-GB" dirty="0"/>
          </a:p>
        </p:txBody>
      </p:sp>
      <p:sp>
        <p:nvSpPr>
          <p:cNvPr id="3" name="Title 2"/>
          <p:cNvSpPr>
            <a:spLocks noGrp="1"/>
          </p:cNvSpPr>
          <p:nvPr>
            <p:ph type="title"/>
          </p:nvPr>
        </p:nvSpPr>
        <p:spPr/>
        <p:txBody>
          <a:bodyPr/>
          <a:lstStyle/>
          <a:p>
            <a:r>
              <a:rPr lang="en-GB" dirty="0" smtClean="0"/>
              <a:t>In the Highlands</a:t>
            </a:r>
            <a:endParaRPr lang="en-GB" dirty="0"/>
          </a:p>
        </p:txBody>
      </p:sp>
    </p:spTree>
    <p:extLst>
      <p:ext uri="{BB962C8B-B14F-4D97-AF65-F5344CB8AC3E}">
        <p14:creationId xmlns:p14="http://schemas.microsoft.com/office/powerpoint/2010/main" val="293046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09728" indent="0">
              <a:buNone/>
            </a:pPr>
            <a:endParaRPr lang="en-GB" dirty="0" smtClean="0"/>
          </a:p>
          <a:p>
            <a:r>
              <a:rPr lang="en-GB" dirty="0" smtClean="0"/>
              <a:t>In partnership with Mental Health UK and Lloyds Banking Group</a:t>
            </a:r>
          </a:p>
          <a:p>
            <a:endParaRPr lang="en-GB" dirty="0"/>
          </a:p>
          <a:p>
            <a:r>
              <a:rPr lang="en-GB" dirty="0" smtClean="0"/>
              <a:t>Online information    </a:t>
            </a:r>
            <a:r>
              <a:rPr lang="en-GB" dirty="0" smtClean="0">
                <a:hlinkClick r:id="rId3"/>
              </a:rPr>
              <a:t>www.mentalhealthmoneyadvice.org</a:t>
            </a:r>
            <a:endParaRPr lang="en-GB" dirty="0" smtClean="0"/>
          </a:p>
          <a:p>
            <a:endParaRPr lang="en-GB" dirty="0"/>
          </a:p>
          <a:p>
            <a:r>
              <a:rPr lang="en-GB" dirty="0" smtClean="0"/>
              <a:t>Telephone advice service by referral</a:t>
            </a:r>
          </a:p>
          <a:p>
            <a:pPr marL="109728" indent="0">
              <a:buNone/>
            </a:pPr>
            <a:r>
              <a:rPr lang="en-GB" dirty="0" smtClean="0"/>
              <a:t>       </a:t>
            </a:r>
            <a:endParaRPr lang="en-GB" dirty="0"/>
          </a:p>
        </p:txBody>
      </p:sp>
      <p:sp>
        <p:nvSpPr>
          <p:cNvPr id="2" name="Title 1"/>
          <p:cNvSpPr>
            <a:spLocks noGrp="1"/>
          </p:cNvSpPr>
          <p:nvPr>
            <p:ph type="title"/>
          </p:nvPr>
        </p:nvSpPr>
        <p:spPr/>
        <p:txBody>
          <a:bodyPr>
            <a:normAutofit/>
          </a:bodyPr>
          <a:lstStyle/>
          <a:p>
            <a:r>
              <a:rPr lang="en-GB" sz="3200" dirty="0" smtClean="0"/>
              <a:t>Mental Health and Money Advice Service</a:t>
            </a:r>
            <a:endParaRPr lang="en-GB" sz="3200" dirty="0"/>
          </a:p>
        </p:txBody>
      </p:sp>
    </p:spTree>
    <p:extLst>
      <p:ext uri="{BB962C8B-B14F-4D97-AF65-F5344CB8AC3E}">
        <p14:creationId xmlns:p14="http://schemas.microsoft.com/office/powerpoint/2010/main" val="1385944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GB" dirty="0" smtClean="0"/>
          </a:p>
          <a:p>
            <a:pPr marL="109728" indent="0">
              <a:buNone/>
            </a:pPr>
            <a:endParaRPr lang="en-GB" dirty="0"/>
          </a:p>
          <a:p>
            <a:r>
              <a:rPr lang="en-GB" dirty="0" smtClean="0"/>
              <a:t>Scottish Government pilot programme</a:t>
            </a:r>
          </a:p>
          <a:p>
            <a:r>
              <a:rPr lang="en-GB" dirty="0" smtClean="0"/>
              <a:t>November 2016 to April 2021</a:t>
            </a:r>
          </a:p>
          <a:p>
            <a:endParaRPr lang="en-GB" dirty="0" smtClean="0"/>
          </a:p>
          <a:p>
            <a:r>
              <a:rPr lang="en-GB" dirty="0" smtClean="0"/>
              <a:t>Support in Mind Scotland is lead partner for the Highland test site</a:t>
            </a:r>
          </a:p>
          <a:p>
            <a:endParaRPr lang="en-GB" dirty="0" smtClean="0"/>
          </a:p>
          <a:p>
            <a:r>
              <a:rPr lang="en-GB" dirty="0" smtClean="0"/>
              <a:t>… with NHS Highland, Police Scotland, Scottish Ambulance Service, Primary Care</a:t>
            </a:r>
          </a:p>
        </p:txBody>
      </p:sp>
      <p:sp>
        <p:nvSpPr>
          <p:cNvPr id="3" name="Title 2"/>
          <p:cNvSpPr>
            <a:spLocks noGrp="1"/>
          </p:cNvSpPr>
          <p:nvPr>
            <p:ph type="title"/>
          </p:nvPr>
        </p:nvSpPr>
        <p:spPr/>
        <p:txBody>
          <a:bodyPr>
            <a:normAutofit/>
          </a:bodyPr>
          <a:lstStyle/>
          <a:p>
            <a:r>
              <a:rPr lang="en-GB" sz="3200" dirty="0" smtClean="0"/>
              <a:t>Distress Brief Intervention</a:t>
            </a:r>
            <a:endParaRPr lang="en-GB" sz="3200" dirty="0"/>
          </a:p>
        </p:txBody>
      </p:sp>
      <p:graphicFrame>
        <p:nvGraphicFramePr>
          <p:cNvPr id="5" name="Object 4"/>
          <p:cNvGraphicFramePr>
            <a:graphicFrameLocks noChangeAspect="1"/>
          </p:cNvGraphicFramePr>
          <p:nvPr>
            <p:extLst/>
          </p:nvPr>
        </p:nvGraphicFramePr>
        <p:xfrm>
          <a:off x="6012160" y="260648"/>
          <a:ext cx="12629095" cy="1728192"/>
        </p:xfrm>
        <a:graphic>
          <a:graphicData uri="http://schemas.openxmlformats.org/presentationml/2006/ole">
            <mc:AlternateContent xmlns:mc="http://schemas.openxmlformats.org/markup-compatibility/2006">
              <mc:Choice xmlns:v="urn:schemas-microsoft-com:vml" Requires="v">
                <p:oleObj spid="_x0000_s1028" name="Document" r:id="rId3" imgW="5730132" imgH="783888" progId="Word.Document.12">
                  <p:embed/>
                </p:oleObj>
              </mc:Choice>
              <mc:Fallback>
                <p:oleObj name="Document" r:id="rId3" imgW="5730132" imgH="783888" progId="Word.Document.12">
                  <p:embed/>
                  <p:pic>
                    <p:nvPicPr>
                      <p:cNvPr id="5" name="Object 4"/>
                      <p:cNvPicPr/>
                      <p:nvPr/>
                    </p:nvPicPr>
                    <p:blipFill>
                      <a:blip r:embed="rId4"/>
                      <a:stretch>
                        <a:fillRect/>
                      </a:stretch>
                    </p:blipFill>
                    <p:spPr>
                      <a:xfrm>
                        <a:off x="6012160" y="260648"/>
                        <a:ext cx="12629095" cy="1728192"/>
                      </a:xfrm>
                      <a:prstGeom prst="rect">
                        <a:avLst/>
                      </a:prstGeom>
                    </p:spPr>
                  </p:pic>
                </p:oleObj>
              </mc:Fallback>
            </mc:AlternateContent>
          </a:graphicData>
        </a:graphic>
      </p:graphicFrame>
    </p:spTree>
    <p:extLst>
      <p:ext uri="{BB962C8B-B14F-4D97-AF65-F5344CB8AC3E}">
        <p14:creationId xmlns:p14="http://schemas.microsoft.com/office/powerpoint/2010/main" val="327652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1000"/>
                                        <p:tgtEl>
                                          <p:spTgt spid="2">
                                            <p:txEl>
                                              <p:pRg st="7" end="7"/>
                                            </p:txEl>
                                          </p:spTgt>
                                        </p:tgtEl>
                                      </p:cBhvr>
                                    </p:animEffect>
                                    <p:anim calcmode="lin" valueType="num">
                                      <p:cBhvr>
                                        <p:cTn id="2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GB" dirty="0" smtClean="0"/>
          </a:p>
          <a:p>
            <a:r>
              <a:rPr lang="en-GB" dirty="0" smtClean="0"/>
              <a:t>Enhanced </a:t>
            </a:r>
            <a:r>
              <a:rPr lang="en-GB" dirty="0"/>
              <a:t>response to people presenting in distress to front line </a:t>
            </a:r>
            <a:r>
              <a:rPr lang="en-GB" dirty="0" smtClean="0"/>
              <a:t>services</a:t>
            </a:r>
          </a:p>
          <a:p>
            <a:endParaRPr lang="en-GB" dirty="0"/>
          </a:p>
          <a:p>
            <a:r>
              <a:rPr lang="en-GB" dirty="0"/>
              <a:t>Rapid referral to specialist support </a:t>
            </a:r>
            <a:r>
              <a:rPr lang="en-GB" dirty="0" smtClean="0"/>
              <a:t>team</a:t>
            </a:r>
          </a:p>
          <a:p>
            <a:endParaRPr lang="en-GB" dirty="0"/>
          </a:p>
          <a:p>
            <a:r>
              <a:rPr lang="en-GB" dirty="0" smtClean="0"/>
              <a:t>14 days of solution-focussed support</a:t>
            </a:r>
          </a:p>
          <a:p>
            <a:endParaRPr lang="en-GB" dirty="0"/>
          </a:p>
          <a:p>
            <a:r>
              <a:rPr lang="en-GB" dirty="0" smtClean="0"/>
              <a:t>Supported signposting and referral</a:t>
            </a:r>
            <a:endParaRPr lang="en-GB" dirty="0"/>
          </a:p>
          <a:p>
            <a:pPr marL="109728" indent="0">
              <a:buNone/>
            </a:pPr>
            <a:endParaRPr lang="en-GB" dirty="0" smtClean="0"/>
          </a:p>
        </p:txBody>
      </p:sp>
      <p:sp>
        <p:nvSpPr>
          <p:cNvPr id="3" name="Title 2"/>
          <p:cNvSpPr>
            <a:spLocks noGrp="1"/>
          </p:cNvSpPr>
          <p:nvPr>
            <p:ph type="title"/>
          </p:nvPr>
        </p:nvSpPr>
        <p:spPr/>
        <p:txBody>
          <a:bodyPr>
            <a:normAutofit/>
          </a:bodyPr>
          <a:lstStyle/>
          <a:p>
            <a:r>
              <a:rPr lang="en-GB" sz="3200" dirty="0" smtClean="0"/>
              <a:t>Distress Brief Intervention</a:t>
            </a:r>
            <a:endParaRPr lang="en-GB" sz="3200" dirty="0"/>
          </a:p>
        </p:txBody>
      </p:sp>
      <p:graphicFrame>
        <p:nvGraphicFramePr>
          <p:cNvPr id="5" name="Object 4"/>
          <p:cNvGraphicFramePr>
            <a:graphicFrameLocks noChangeAspect="1"/>
          </p:cNvGraphicFramePr>
          <p:nvPr>
            <p:extLst/>
          </p:nvPr>
        </p:nvGraphicFramePr>
        <p:xfrm>
          <a:off x="6012160" y="260648"/>
          <a:ext cx="12629095" cy="1728192"/>
        </p:xfrm>
        <a:graphic>
          <a:graphicData uri="http://schemas.openxmlformats.org/presentationml/2006/ole">
            <mc:AlternateContent xmlns:mc="http://schemas.openxmlformats.org/markup-compatibility/2006">
              <mc:Choice xmlns:v="urn:schemas-microsoft-com:vml" Requires="v">
                <p:oleObj spid="_x0000_s2052" name="Document" r:id="rId3" imgW="5730132" imgH="783888" progId="Word.Document.12">
                  <p:embed/>
                </p:oleObj>
              </mc:Choice>
              <mc:Fallback>
                <p:oleObj name="Document" r:id="rId3" imgW="5730132" imgH="783888" progId="Word.Document.12">
                  <p:embed/>
                  <p:pic>
                    <p:nvPicPr>
                      <p:cNvPr id="5" name="Object 4"/>
                      <p:cNvPicPr/>
                      <p:nvPr/>
                    </p:nvPicPr>
                    <p:blipFill>
                      <a:blip r:embed="rId4"/>
                      <a:stretch>
                        <a:fillRect/>
                      </a:stretch>
                    </p:blipFill>
                    <p:spPr>
                      <a:xfrm>
                        <a:off x="6012160" y="260648"/>
                        <a:ext cx="12629095" cy="1728192"/>
                      </a:xfrm>
                      <a:prstGeom prst="rect">
                        <a:avLst/>
                      </a:prstGeom>
                    </p:spPr>
                  </p:pic>
                </p:oleObj>
              </mc:Fallback>
            </mc:AlternateContent>
          </a:graphicData>
        </a:graphic>
      </p:graphicFrame>
    </p:spTree>
    <p:extLst>
      <p:ext uri="{BB962C8B-B14F-4D97-AF65-F5344CB8AC3E}">
        <p14:creationId xmlns:p14="http://schemas.microsoft.com/office/powerpoint/2010/main" val="277457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1000"/>
                                        <p:tgtEl>
                                          <p:spTgt spid="2">
                                            <p:txEl>
                                              <p:pRg st="7" end="7"/>
                                            </p:txEl>
                                          </p:spTgt>
                                        </p:tgtEl>
                                      </p:cBhvr>
                                    </p:animEffect>
                                    <p:anim calcmode="lin" valueType="num">
                                      <p:cBhvr>
                                        <p:cTn id="2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Big Lottery Fund project </a:t>
            </a:r>
          </a:p>
          <a:p>
            <a:endParaRPr lang="en-GB" dirty="0" smtClean="0"/>
          </a:p>
          <a:p>
            <a:r>
              <a:rPr lang="en-GB" dirty="0" smtClean="0"/>
              <a:t>Specialist support for people who have a Community Treatment Order</a:t>
            </a:r>
          </a:p>
          <a:p>
            <a:endParaRPr lang="en-GB" dirty="0" smtClean="0"/>
          </a:p>
          <a:p>
            <a:r>
              <a:rPr lang="en-GB" dirty="0" smtClean="0"/>
              <a:t>… or other compulsory measures</a:t>
            </a:r>
          </a:p>
          <a:p>
            <a:endParaRPr lang="en-GB" dirty="0" smtClean="0"/>
          </a:p>
          <a:p>
            <a:r>
              <a:rPr lang="en-GB" dirty="0" smtClean="0"/>
              <a:t>Complementing statutory support with a focus on recovery and personal goals</a:t>
            </a:r>
            <a:endParaRPr lang="en-GB" dirty="0"/>
          </a:p>
        </p:txBody>
      </p:sp>
      <p:sp>
        <p:nvSpPr>
          <p:cNvPr id="3" name="Title 2"/>
          <p:cNvSpPr>
            <a:spLocks noGrp="1"/>
          </p:cNvSpPr>
          <p:nvPr>
            <p:ph type="title"/>
          </p:nvPr>
        </p:nvSpPr>
        <p:spPr/>
        <p:txBody>
          <a:bodyPr>
            <a:normAutofit/>
          </a:bodyPr>
          <a:lstStyle/>
          <a:p>
            <a:r>
              <a:rPr lang="en-GB" sz="3200" dirty="0" smtClean="0"/>
              <a:t>The Solas Project</a:t>
            </a:r>
            <a:endParaRPr lang="en-GB" sz="3200" dirty="0"/>
          </a:p>
        </p:txBody>
      </p:sp>
    </p:spTree>
    <p:extLst>
      <p:ext uri="{BB962C8B-B14F-4D97-AF65-F5344CB8AC3E}">
        <p14:creationId xmlns:p14="http://schemas.microsoft.com/office/powerpoint/2010/main" val="74404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arn(inVertical)">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09728" indent="0">
              <a:buNone/>
            </a:pPr>
            <a:endParaRPr lang="en-GB" dirty="0" smtClean="0"/>
          </a:p>
          <a:p>
            <a:r>
              <a:rPr lang="en-GB" dirty="0" smtClean="0"/>
              <a:t>A network </a:t>
            </a:r>
            <a:r>
              <a:rPr lang="en-GB" dirty="0"/>
              <a:t>of rural people and </a:t>
            </a:r>
            <a:r>
              <a:rPr lang="en-GB" dirty="0" smtClean="0"/>
              <a:t>stakeholders</a:t>
            </a:r>
          </a:p>
        </p:txBody>
      </p:sp>
      <p:sp>
        <p:nvSpPr>
          <p:cNvPr id="2" name="Title 1"/>
          <p:cNvSpPr>
            <a:spLocks noGrp="1"/>
          </p:cNvSpPr>
          <p:nvPr>
            <p:ph type="title"/>
          </p:nvPr>
        </p:nvSpPr>
        <p:spPr/>
        <p:txBody>
          <a:bodyPr>
            <a:normAutofit/>
          </a:bodyPr>
          <a:lstStyle/>
          <a:p>
            <a:r>
              <a:rPr lang="en-GB" sz="3200" dirty="0" smtClean="0"/>
              <a:t>National Rural Mental Health Forum</a:t>
            </a:r>
            <a:endParaRPr lang="en-GB" sz="3200" dirty="0"/>
          </a:p>
        </p:txBody>
      </p:sp>
      <p:pic>
        <p:nvPicPr>
          <p:cNvPr id="7170" name="Picture 2" descr="C:\Users\Bruce Armstrong\OneDrive - Support In Mind Scotland\Documents\Highland Ecosystem\photos\NRMHF.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51720" y="3068960"/>
            <a:ext cx="4392488"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7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09728" indent="0">
              <a:buNone/>
            </a:pPr>
            <a:endParaRPr lang="en-GB" dirty="0" smtClean="0"/>
          </a:p>
          <a:p>
            <a:endParaRPr lang="en-GB" dirty="0"/>
          </a:p>
          <a:p>
            <a:r>
              <a:rPr lang="en-GB" dirty="0" smtClean="0"/>
              <a:t>60 member organisations </a:t>
            </a:r>
          </a:p>
          <a:p>
            <a:pPr marL="109728" indent="0">
              <a:buNone/>
            </a:pPr>
            <a:endParaRPr lang="en-GB" dirty="0"/>
          </a:p>
          <a:p>
            <a:r>
              <a:rPr lang="en-GB" dirty="0" smtClean="0"/>
              <a:t>Scottish Government funding and support</a:t>
            </a:r>
          </a:p>
          <a:p>
            <a:pPr marL="109728" indent="0">
              <a:buNone/>
            </a:pPr>
            <a:endParaRPr lang="en-GB" dirty="0"/>
          </a:p>
          <a:p>
            <a:r>
              <a:rPr lang="en-GB" dirty="0">
                <a:hlinkClick r:id="rId2"/>
              </a:rPr>
              <a:t>www.ruralwellbeing.org</a:t>
            </a:r>
            <a:endParaRPr lang="en-GB" dirty="0"/>
          </a:p>
          <a:p>
            <a:endParaRPr lang="en-GB" dirty="0" smtClean="0"/>
          </a:p>
        </p:txBody>
      </p:sp>
      <p:sp>
        <p:nvSpPr>
          <p:cNvPr id="2" name="Title 1"/>
          <p:cNvSpPr>
            <a:spLocks noGrp="1"/>
          </p:cNvSpPr>
          <p:nvPr>
            <p:ph type="title"/>
          </p:nvPr>
        </p:nvSpPr>
        <p:spPr/>
        <p:txBody>
          <a:bodyPr>
            <a:normAutofit/>
          </a:bodyPr>
          <a:lstStyle/>
          <a:p>
            <a:r>
              <a:rPr lang="en-GB" dirty="0" smtClean="0"/>
              <a:t>National Rural Mental Health Forum</a:t>
            </a:r>
            <a:endParaRPr lang="en-GB" dirty="0"/>
          </a:p>
        </p:txBody>
      </p:sp>
    </p:spTree>
    <p:extLst>
      <p:ext uri="{BB962C8B-B14F-4D97-AF65-F5344CB8AC3E}">
        <p14:creationId xmlns:p14="http://schemas.microsoft.com/office/powerpoint/2010/main" val="18187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down)">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Imagen 7" descr="Ecosystem Diagram Final New-01.png">
            <a:extLst>
              <a:ext uri="{FF2B5EF4-FFF2-40B4-BE49-F238E27FC236}">
                <a16:creationId xmlns:a16="http://schemas.microsoft.com/office/drawing/2014/main" id="{549D4523-C397-4205-9CC3-EAF6710AE076}"/>
              </a:ext>
            </a:extLst>
          </p:cNvPr>
          <p:cNvPicPr>
            <a:picLocks noChangeAspect="1"/>
          </p:cNvPicPr>
          <p:nvPr/>
        </p:nvPicPr>
        <p:blipFill rotWithShape="1">
          <a:blip r:embed="rId2" cstate="email">
            <a:duotone>
              <a:prstClr val="black"/>
              <a:schemeClr val="tx2">
                <a:tint val="45000"/>
                <a:satMod val="400000"/>
              </a:schemeClr>
            </a:duotone>
            <a:alphaModFix amt="25000"/>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5" name="Title 4">
            <a:extLst>
              <a:ext uri="{FF2B5EF4-FFF2-40B4-BE49-F238E27FC236}">
                <a16:creationId xmlns:a16="http://schemas.microsoft.com/office/drawing/2014/main" id="{2AA5D588-E482-4FEA-9C12-BB8D1D9EA0A3}"/>
              </a:ext>
            </a:extLst>
          </p:cNvPr>
          <p:cNvSpPr>
            <a:spLocks noGrp="1"/>
          </p:cNvSpPr>
          <p:nvPr>
            <p:ph type="title"/>
          </p:nvPr>
        </p:nvSpPr>
        <p:spPr>
          <a:xfrm>
            <a:off x="628650" y="365125"/>
            <a:ext cx="7886700" cy="1325563"/>
          </a:xfrm>
        </p:spPr>
        <p:txBody>
          <a:bodyPr>
            <a:normAutofit/>
          </a:bodyPr>
          <a:lstStyle/>
          <a:p>
            <a:r>
              <a:rPr lang="en-GB" b="1">
                <a:latin typeface="Arial" panose="020B0604020202020204" pitchFamily="34" charset="0"/>
                <a:ea typeface="Times New Roman" panose="02020603050405020304" pitchFamily="18" charset="0"/>
                <a:cs typeface="Times New Roman" panose="02020603050405020304" pitchFamily="18" charset="0"/>
              </a:rPr>
              <a:t>ECHAlliance International Ecosystem Network - BENEFITS</a:t>
            </a:r>
            <a:endParaRPr lang="en-GB"/>
          </a:p>
        </p:txBody>
      </p:sp>
      <p:graphicFrame>
        <p:nvGraphicFramePr>
          <p:cNvPr id="106" name="Content Placeholder 5">
            <a:extLst>
              <a:ext uri="{FF2B5EF4-FFF2-40B4-BE49-F238E27FC236}">
                <a16:creationId xmlns:a16="http://schemas.microsoft.com/office/drawing/2014/main" id="{8C8480C8-09D0-485A-BF8B-CE5B444C2627}"/>
              </a:ext>
            </a:extLst>
          </p:cNvPr>
          <p:cNvGraphicFramePr>
            <a:graphicFrameLocks noGrp="1"/>
          </p:cNvGraphicFramePr>
          <p:nvPr>
            <p:ph idx="1"/>
            <p:extLst>
              <p:ext uri="{D42A27DB-BD31-4B8C-83A1-F6EECF244321}">
                <p14:modId xmlns:p14="http://schemas.microsoft.com/office/powerpoint/2010/main" val="16693730"/>
              </p:ext>
            </p:extLst>
          </p:nvPr>
        </p:nvGraphicFramePr>
        <p:xfrm>
          <a:off x="476250" y="1698625"/>
          <a:ext cx="8191500" cy="4794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9244025"/>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smtClean="0"/>
              <a:t>Research and consultation on rural Mental Health carried out in the Western Isles, Argyll and Bute and 3 other rural areas</a:t>
            </a:r>
          </a:p>
          <a:p>
            <a:pPr marL="109728" indent="0">
              <a:buNone/>
            </a:pPr>
            <a:endParaRPr lang="en-GB" dirty="0" smtClean="0"/>
          </a:p>
          <a:p>
            <a:r>
              <a:rPr lang="en-GB" dirty="0" smtClean="0"/>
              <a:t>Published May 2018</a:t>
            </a:r>
          </a:p>
          <a:p>
            <a:endParaRPr lang="en-GB" dirty="0"/>
          </a:p>
          <a:p>
            <a:r>
              <a:rPr lang="en-GB" dirty="0" smtClean="0"/>
              <a:t>378 respondents</a:t>
            </a:r>
          </a:p>
          <a:p>
            <a:pPr marL="109728" indent="0">
              <a:buNone/>
            </a:pPr>
            <a:endParaRPr lang="en-GB" dirty="0" smtClean="0"/>
          </a:p>
          <a:p>
            <a:endParaRPr lang="en-GB" dirty="0" smtClean="0"/>
          </a:p>
          <a:p>
            <a:endParaRPr lang="en-GB" dirty="0"/>
          </a:p>
        </p:txBody>
      </p:sp>
      <p:sp>
        <p:nvSpPr>
          <p:cNvPr id="3" name="Title 2"/>
          <p:cNvSpPr>
            <a:spLocks noGrp="1"/>
          </p:cNvSpPr>
          <p:nvPr>
            <p:ph type="title"/>
          </p:nvPr>
        </p:nvSpPr>
        <p:spPr/>
        <p:txBody>
          <a:bodyPr/>
          <a:lstStyle/>
          <a:p>
            <a:r>
              <a:rPr lang="en-GB" dirty="0" smtClean="0"/>
              <a:t>Well Connected Communities</a:t>
            </a:r>
            <a:endParaRPr lang="en-GB" dirty="0"/>
          </a:p>
        </p:txBody>
      </p:sp>
      <p:pic>
        <p:nvPicPr>
          <p:cNvPr id="6146" name="Picture 2" descr="C:\Users\Bruce Armstrong\OneDrive - Support In Mind Scotland\Documents\Highland Ecosystem\photos\W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780928"/>
            <a:ext cx="1800225"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64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GB" dirty="0" smtClean="0"/>
          </a:p>
          <a:p>
            <a:r>
              <a:rPr lang="en-GB" dirty="0" smtClean="0"/>
              <a:t>Importance </a:t>
            </a:r>
            <a:r>
              <a:rPr lang="en-GB" dirty="0"/>
              <a:t>of people suffering poor mental health </a:t>
            </a:r>
            <a:r>
              <a:rPr lang="en-GB" dirty="0" smtClean="0"/>
              <a:t>having safe </a:t>
            </a:r>
            <a:r>
              <a:rPr lang="en-GB" dirty="0"/>
              <a:t>places to take part in their local </a:t>
            </a:r>
            <a:r>
              <a:rPr lang="en-GB" dirty="0" smtClean="0"/>
              <a:t>communities</a:t>
            </a:r>
          </a:p>
          <a:p>
            <a:pPr marL="109728" indent="0">
              <a:buNone/>
            </a:pPr>
            <a:endParaRPr lang="en-GB" dirty="0"/>
          </a:p>
          <a:p>
            <a:r>
              <a:rPr lang="en-GB" dirty="0"/>
              <a:t>D</a:t>
            </a:r>
            <a:r>
              <a:rPr lang="en-GB" dirty="0" smtClean="0"/>
              <a:t>ifficulty </a:t>
            </a:r>
            <a:r>
              <a:rPr lang="en-GB" dirty="0"/>
              <a:t>of isolation, particularly when transport options </a:t>
            </a:r>
            <a:r>
              <a:rPr lang="en-GB" dirty="0" smtClean="0"/>
              <a:t>are scarce</a:t>
            </a:r>
          </a:p>
          <a:p>
            <a:endParaRPr lang="en-GB" dirty="0"/>
          </a:p>
          <a:p>
            <a:r>
              <a:rPr lang="en-GB" dirty="0" smtClean="0"/>
              <a:t>Problems created by stigma</a:t>
            </a:r>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smtClean="0"/>
              <a:t>Well Connected Communities  </a:t>
            </a:r>
            <a:r>
              <a:rPr lang="en-GB" dirty="0"/>
              <a:t/>
            </a:r>
            <a:br>
              <a:rPr lang="en-GB" dirty="0"/>
            </a:br>
            <a:r>
              <a:rPr lang="en-GB" dirty="0" smtClean="0"/>
              <a:t>         </a:t>
            </a:r>
            <a:endParaRPr lang="en-GB" sz="3100" dirty="0"/>
          </a:p>
        </p:txBody>
      </p:sp>
    </p:spTree>
    <p:extLst>
      <p:ext uri="{BB962C8B-B14F-4D97-AF65-F5344CB8AC3E}">
        <p14:creationId xmlns:p14="http://schemas.microsoft.com/office/powerpoint/2010/main" val="335423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GB" dirty="0" smtClean="0"/>
          </a:p>
          <a:p>
            <a:r>
              <a:rPr lang="en-GB" dirty="0" smtClean="0"/>
              <a:t>Supportive communities</a:t>
            </a:r>
          </a:p>
          <a:p>
            <a:endParaRPr lang="en-GB" dirty="0"/>
          </a:p>
          <a:p>
            <a:r>
              <a:rPr lang="en-GB" dirty="0" smtClean="0"/>
              <a:t>Low-level, non-clinical support</a:t>
            </a:r>
          </a:p>
          <a:p>
            <a:endParaRPr lang="en-GB" dirty="0"/>
          </a:p>
          <a:p>
            <a:r>
              <a:rPr lang="en-GB" dirty="0" smtClean="0"/>
              <a:t>Existing useful support</a:t>
            </a:r>
          </a:p>
          <a:p>
            <a:endParaRPr lang="en-GB" dirty="0"/>
          </a:p>
          <a:p>
            <a:r>
              <a:rPr lang="en-GB" dirty="0" smtClean="0"/>
              <a:t>Connections and local assets</a:t>
            </a:r>
          </a:p>
          <a:p>
            <a:pPr marL="109728" indent="0">
              <a:buNone/>
            </a:pPr>
            <a:endParaRPr lang="en-GB" dirty="0"/>
          </a:p>
          <a:p>
            <a:pPr marL="109728" indent="0">
              <a:buNone/>
            </a:pPr>
            <a:endParaRPr lang="en-GB" dirty="0"/>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smtClean="0"/>
              <a:t>Well Connected Communities  </a:t>
            </a:r>
            <a:r>
              <a:rPr lang="en-GB" dirty="0"/>
              <a:t/>
            </a:r>
            <a:br>
              <a:rPr lang="en-GB" dirty="0"/>
            </a:br>
            <a:r>
              <a:rPr lang="en-GB" dirty="0" smtClean="0"/>
              <a:t>         - </a:t>
            </a:r>
            <a:r>
              <a:rPr lang="en-GB" sz="3100" dirty="0" smtClean="0"/>
              <a:t>Key Findings</a:t>
            </a:r>
            <a:endParaRPr lang="en-GB" sz="3100" dirty="0"/>
          </a:p>
        </p:txBody>
      </p:sp>
    </p:spTree>
    <p:extLst>
      <p:ext uri="{BB962C8B-B14F-4D97-AF65-F5344CB8AC3E}">
        <p14:creationId xmlns:p14="http://schemas.microsoft.com/office/powerpoint/2010/main" val="312240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down)">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wipe(down)">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wipe(down)">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GB" dirty="0" smtClean="0"/>
          </a:p>
          <a:p>
            <a:r>
              <a:rPr lang="en-GB" dirty="0" smtClean="0"/>
              <a:t>Change one thing …</a:t>
            </a:r>
          </a:p>
          <a:p>
            <a:endParaRPr lang="en-GB" dirty="0"/>
          </a:p>
          <a:p>
            <a:pPr lvl="2"/>
            <a:r>
              <a:rPr lang="en-GB" dirty="0" smtClean="0"/>
              <a:t>Easier access to support</a:t>
            </a:r>
          </a:p>
          <a:p>
            <a:endParaRPr lang="en-GB" dirty="0"/>
          </a:p>
          <a:p>
            <a:pPr lvl="2"/>
            <a:r>
              <a:rPr lang="en-GB" dirty="0" smtClean="0"/>
              <a:t>More awareness of mental health, to develop acceptance and change attitudes</a:t>
            </a:r>
          </a:p>
          <a:p>
            <a:pPr marL="109728" indent="0">
              <a:buNone/>
            </a:pPr>
            <a:endParaRPr lang="en-GB" dirty="0"/>
          </a:p>
          <a:p>
            <a:pPr marL="109728" indent="0">
              <a:buNone/>
            </a:pPr>
            <a:endParaRPr lang="en-GB" dirty="0"/>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smtClean="0"/>
              <a:t>Well Connected Communities  </a:t>
            </a:r>
            <a:r>
              <a:rPr lang="en-GB" dirty="0"/>
              <a:t/>
            </a:r>
            <a:br>
              <a:rPr lang="en-GB" dirty="0"/>
            </a:br>
            <a:r>
              <a:rPr lang="en-GB" dirty="0" smtClean="0"/>
              <a:t>         - </a:t>
            </a:r>
            <a:r>
              <a:rPr lang="en-GB" sz="3100" dirty="0" smtClean="0"/>
              <a:t>Key Findings</a:t>
            </a:r>
            <a:endParaRPr lang="en-GB" sz="3100" dirty="0"/>
          </a:p>
        </p:txBody>
      </p:sp>
    </p:spTree>
    <p:extLst>
      <p:ext uri="{BB962C8B-B14F-4D97-AF65-F5344CB8AC3E}">
        <p14:creationId xmlns:p14="http://schemas.microsoft.com/office/powerpoint/2010/main" val="217302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wipe(down)">
                                      <p:cBhvr>
                                        <p:cTn id="10" dur="500"/>
                                        <p:tgtEl>
                                          <p:spTgt spid="2">
                                            <p:txEl>
                                              <p:pRg st="3" end="3"/>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wipe(down)">
                                      <p:cBhvr>
                                        <p:cTn id="1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GB" dirty="0" smtClean="0"/>
          </a:p>
          <a:p>
            <a:pPr marL="109728" indent="0">
              <a:buNone/>
            </a:pPr>
            <a:endParaRPr lang="en-GB" dirty="0" smtClean="0"/>
          </a:p>
          <a:p>
            <a:pPr marL="109728" indent="0">
              <a:buNone/>
            </a:pPr>
            <a:endParaRPr lang="en-GB" dirty="0"/>
          </a:p>
          <a:p>
            <a:r>
              <a:rPr lang="en-GB" dirty="0"/>
              <a:t>Community development approaches in genuine partnerships with local people, who know what is best for them and what can work in their </a:t>
            </a:r>
            <a:r>
              <a:rPr lang="en-GB" dirty="0" smtClean="0"/>
              <a:t>area</a:t>
            </a:r>
            <a:endParaRPr lang="en-GB" dirty="0"/>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smtClean="0"/>
              <a:t>Well Connected Communities  </a:t>
            </a:r>
            <a:r>
              <a:rPr lang="en-GB" dirty="0"/>
              <a:t/>
            </a:r>
            <a:br>
              <a:rPr lang="en-GB" dirty="0"/>
            </a:br>
            <a:r>
              <a:rPr lang="en-GB" dirty="0" smtClean="0"/>
              <a:t>         - </a:t>
            </a:r>
            <a:r>
              <a:rPr lang="en-GB" sz="3100" dirty="0" smtClean="0"/>
              <a:t>some key points</a:t>
            </a:r>
            <a:endParaRPr lang="en-GB" sz="3100" dirty="0"/>
          </a:p>
        </p:txBody>
      </p:sp>
    </p:spTree>
    <p:extLst>
      <p:ext uri="{BB962C8B-B14F-4D97-AF65-F5344CB8AC3E}">
        <p14:creationId xmlns:p14="http://schemas.microsoft.com/office/powerpoint/2010/main" val="327462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down)">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Expanding the model of support</a:t>
            </a:r>
          </a:p>
          <a:p>
            <a:pPr marL="109728" indent="0">
              <a:buNone/>
            </a:pPr>
            <a:endParaRPr lang="en-GB" dirty="0" smtClean="0"/>
          </a:p>
          <a:p>
            <a:r>
              <a:rPr lang="en-GB" dirty="0" smtClean="0"/>
              <a:t>Enabling community development towards whole-place approaches to </a:t>
            </a:r>
            <a:r>
              <a:rPr lang="en-GB" smtClean="0"/>
              <a:t>mental well-being</a:t>
            </a:r>
            <a:endParaRPr lang="en-GB" dirty="0" smtClean="0"/>
          </a:p>
          <a:p>
            <a:pPr marL="109728" indent="0">
              <a:buNone/>
            </a:pPr>
            <a:endParaRPr lang="en-GB" dirty="0" smtClean="0"/>
          </a:p>
          <a:p>
            <a:r>
              <a:rPr lang="en-GB" dirty="0" smtClean="0"/>
              <a:t>Promoting inclusion through community partnerships</a:t>
            </a:r>
          </a:p>
        </p:txBody>
      </p:sp>
      <p:sp>
        <p:nvSpPr>
          <p:cNvPr id="2" name="Title 1"/>
          <p:cNvSpPr>
            <a:spLocks noGrp="1"/>
          </p:cNvSpPr>
          <p:nvPr>
            <p:ph type="title"/>
          </p:nvPr>
        </p:nvSpPr>
        <p:spPr/>
        <p:txBody>
          <a:bodyPr>
            <a:normAutofit/>
          </a:bodyPr>
          <a:lstStyle/>
          <a:p>
            <a:r>
              <a:rPr lang="en-GB" dirty="0" smtClean="0"/>
              <a:t>The rural dimension and the future</a:t>
            </a:r>
            <a:endParaRPr lang="en-GB" dirty="0"/>
          </a:p>
        </p:txBody>
      </p:sp>
    </p:spTree>
    <p:extLst>
      <p:ext uri="{BB962C8B-B14F-4D97-AF65-F5344CB8AC3E}">
        <p14:creationId xmlns:p14="http://schemas.microsoft.com/office/powerpoint/2010/main" val="44358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5122" name="Picture 2" descr="C:\Users\Bruce Armstrong\OneDrive - Support In Mind Scotland\Documents\Highland Ecosystem\photos\Busy cafe are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2" y="1481138"/>
            <a:ext cx="6034616" cy="45259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53217" y="3244334"/>
            <a:ext cx="237566" cy="369332"/>
          </a:xfrm>
          <a:prstGeom prst="rect">
            <a:avLst/>
          </a:prstGeom>
        </p:spPr>
        <p:txBody>
          <a:bodyPr wrap="none">
            <a:spAutoFit/>
          </a:bodyPr>
          <a:lstStyle/>
          <a:p>
            <a:r>
              <a:rPr lang="en-GB" dirty="0"/>
              <a:t> </a:t>
            </a:r>
          </a:p>
        </p:txBody>
      </p:sp>
      <p:sp>
        <p:nvSpPr>
          <p:cNvPr id="4" name="Rectangle 3"/>
          <p:cNvSpPr/>
          <p:nvPr/>
        </p:nvSpPr>
        <p:spPr>
          <a:xfrm>
            <a:off x="4453217" y="3244334"/>
            <a:ext cx="237566" cy="369332"/>
          </a:xfrm>
          <a:prstGeom prst="rect">
            <a:avLst/>
          </a:prstGeom>
        </p:spPr>
        <p:txBody>
          <a:bodyPr wrap="none">
            <a:spAutoFit/>
          </a:bodyPr>
          <a:lstStyle/>
          <a:p>
            <a:r>
              <a:rPr lang="en-GB" dirty="0"/>
              <a:t> </a:t>
            </a:r>
          </a:p>
        </p:txBody>
      </p:sp>
    </p:spTree>
    <p:extLst>
      <p:ext uri="{BB962C8B-B14F-4D97-AF65-F5344CB8AC3E}">
        <p14:creationId xmlns:p14="http://schemas.microsoft.com/office/powerpoint/2010/main" val="9653793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105" name="Google Shape;105;p16"/>
          <p:cNvGrpSpPr/>
          <p:nvPr/>
        </p:nvGrpSpPr>
        <p:grpSpPr>
          <a:xfrm rot="10800000" flipH="1">
            <a:off x="4196361" y="3152105"/>
            <a:ext cx="1403420" cy="1312616"/>
            <a:chOff x="608012" y="1781172"/>
            <a:chExt cx="2438400" cy="2105028"/>
          </a:xfrm>
        </p:grpSpPr>
        <p:sp>
          <p:nvSpPr>
            <p:cNvPr id="106" name="Google Shape;106;p16"/>
            <p:cNvSpPr/>
            <p:nvPr/>
          </p:nvSpPr>
          <p:spPr>
            <a:xfrm>
              <a:off x="1674812" y="2514600"/>
              <a:ext cx="1371600" cy="1371600"/>
            </a:xfrm>
            <a:prstGeom prst="arc">
              <a:avLst>
                <a:gd name="adj1" fmla="val 10812873"/>
                <a:gd name="adj2" fmla="val 16131434"/>
              </a:avLst>
            </a:prstGeom>
            <a:noFill/>
            <a:ln w="76200" cap="rnd" cmpd="sng">
              <a:solidFill>
                <a:srgbClr val="3BA0BB"/>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07" name="Google Shape;107;p16"/>
            <p:cNvSpPr/>
            <p:nvPr/>
          </p:nvSpPr>
          <p:spPr>
            <a:xfrm>
              <a:off x="608012" y="3198812"/>
              <a:ext cx="1063626" cy="77788"/>
            </a:xfrm>
            <a:custGeom>
              <a:avLst/>
              <a:gdLst/>
              <a:ahLst/>
              <a:cxnLst/>
              <a:rect l="l" t="t" r="r" b="b"/>
              <a:pathLst>
                <a:path w="120000" h="120000" extrusionOk="0">
                  <a:moveTo>
                    <a:pt x="120000" y="0"/>
                  </a:moveTo>
                  <a:lnTo>
                    <a:pt x="0" y="0"/>
                  </a:lnTo>
                </a:path>
              </a:pathLst>
            </a:custGeom>
            <a:noFill/>
            <a:ln w="76200" cap="rnd" cmpd="sng">
              <a:solidFill>
                <a:srgbClr val="3BA0BB"/>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08" name="Google Shape;108;p16"/>
            <p:cNvSpPr/>
            <p:nvPr/>
          </p:nvSpPr>
          <p:spPr>
            <a:xfrm rot="5400000">
              <a:off x="1964850" y="2124073"/>
              <a:ext cx="731520" cy="45719"/>
            </a:xfrm>
            <a:custGeom>
              <a:avLst/>
              <a:gdLst/>
              <a:ahLst/>
              <a:cxnLst/>
              <a:rect l="l" t="t" r="r" b="b"/>
              <a:pathLst>
                <a:path w="120000" h="120000" extrusionOk="0">
                  <a:moveTo>
                    <a:pt x="120000" y="0"/>
                  </a:moveTo>
                  <a:lnTo>
                    <a:pt x="0" y="0"/>
                  </a:lnTo>
                </a:path>
              </a:pathLst>
            </a:custGeom>
            <a:noFill/>
            <a:ln w="76200" cap="rnd" cmpd="sng">
              <a:solidFill>
                <a:srgbClr val="3BA0BB"/>
              </a:solidFill>
              <a:prstDash val="solid"/>
              <a:round/>
              <a:headEnd type="none" w="sm" len="sm"/>
              <a:tailEnd type="oval"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grpSp>
      <p:grpSp>
        <p:nvGrpSpPr>
          <p:cNvPr id="109" name="Google Shape;109;p16"/>
          <p:cNvGrpSpPr/>
          <p:nvPr/>
        </p:nvGrpSpPr>
        <p:grpSpPr>
          <a:xfrm>
            <a:off x="1452412" y="2646262"/>
            <a:ext cx="1458848" cy="1471324"/>
            <a:chOff x="608012" y="1781172"/>
            <a:chExt cx="2438400" cy="2105028"/>
          </a:xfrm>
        </p:grpSpPr>
        <p:sp>
          <p:nvSpPr>
            <p:cNvPr id="110" name="Google Shape;110;p16"/>
            <p:cNvSpPr/>
            <p:nvPr/>
          </p:nvSpPr>
          <p:spPr>
            <a:xfrm>
              <a:off x="1674812" y="2514600"/>
              <a:ext cx="1371600" cy="1371600"/>
            </a:xfrm>
            <a:prstGeom prst="arc">
              <a:avLst>
                <a:gd name="adj1" fmla="val 10812873"/>
                <a:gd name="adj2" fmla="val 16131434"/>
              </a:avLst>
            </a:prstGeom>
            <a:noFill/>
            <a:ln w="76200" cap="rnd" cmpd="sng">
              <a:solidFill>
                <a:srgbClr val="9BAB29"/>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11" name="Google Shape;111;p16"/>
            <p:cNvSpPr/>
            <p:nvPr/>
          </p:nvSpPr>
          <p:spPr>
            <a:xfrm>
              <a:off x="608012" y="3198812"/>
              <a:ext cx="1063626" cy="77788"/>
            </a:xfrm>
            <a:custGeom>
              <a:avLst/>
              <a:gdLst/>
              <a:ahLst/>
              <a:cxnLst/>
              <a:rect l="l" t="t" r="r" b="b"/>
              <a:pathLst>
                <a:path w="120000" h="120000" extrusionOk="0">
                  <a:moveTo>
                    <a:pt x="120000" y="0"/>
                  </a:moveTo>
                  <a:lnTo>
                    <a:pt x="0" y="0"/>
                  </a:lnTo>
                </a:path>
              </a:pathLst>
            </a:custGeom>
            <a:noFill/>
            <a:ln w="76200" cap="rnd" cmpd="sng">
              <a:solidFill>
                <a:srgbClr val="9BAB29"/>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12" name="Google Shape;112;p16"/>
            <p:cNvSpPr/>
            <p:nvPr/>
          </p:nvSpPr>
          <p:spPr>
            <a:xfrm rot="5400000">
              <a:off x="1964850" y="2124073"/>
              <a:ext cx="731520" cy="45719"/>
            </a:xfrm>
            <a:custGeom>
              <a:avLst/>
              <a:gdLst/>
              <a:ahLst/>
              <a:cxnLst/>
              <a:rect l="l" t="t" r="r" b="b"/>
              <a:pathLst>
                <a:path w="120000" h="120000" extrusionOk="0">
                  <a:moveTo>
                    <a:pt x="120000" y="0"/>
                  </a:moveTo>
                  <a:lnTo>
                    <a:pt x="0" y="0"/>
                  </a:lnTo>
                </a:path>
              </a:pathLst>
            </a:custGeom>
            <a:noFill/>
            <a:ln w="76200" cap="rnd" cmpd="sng">
              <a:solidFill>
                <a:srgbClr val="9BAB29"/>
              </a:solidFill>
              <a:prstDash val="solid"/>
              <a:round/>
              <a:headEnd type="none" w="sm" len="sm"/>
              <a:tailEnd type="oval"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grpSp>
      <p:grpSp>
        <p:nvGrpSpPr>
          <p:cNvPr id="113" name="Google Shape;113;p16"/>
          <p:cNvGrpSpPr/>
          <p:nvPr/>
        </p:nvGrpSpPr>
        <p:grpSpPr>
          <a:xfrm>
            <a:off x="5651991" y="2685245"/>
            <a:ext cx="1508604" cy="1306615"/>
            <a:chOff x="608012" y="1781172"/>
            <a:chExt cx="2438400" cy="2105028"/>
          </a:xfrm>
        </p:grpSpPr>
        <p:sp>
          <p:nvSpPr>
            <p:cNvPr id="114" name="Google Shape;114;p16"/>
            <p:cNvSpPr/>
            <p:nvPr/>
          </p:nvSpPr>
          <p:spPr>
            <a:xfrm>
              <a:off x="1674812" y="2514600"/>
              <a:ext cx="1371600" cy="1371600"/>
            </a:xfrm>
            <a:prstGeom prst="arc">
              <a:avLst>
                <a:gd name="adj1" fmla="val 10812873"/>
                <a:gd name="adj2" fmla="val 16131434"/>
              </a:avLst>
            </a:prstGeom>
            <a:noFill/>
            <a:ln w="76200" cap="rnd" cmpd="sng">
              <a:solidFill>
                <a:srgbClr val="896FA8"/>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15" name="Google Shape;115;p16"/>
            <p:cNvSpPr/>
            <p:nvPr/>
          </p:nvSpPr>
          <p:spPr>
            <a:xfrm>
              <a:off x="608012" y="3198812"/>
              <a:ext cx="1063626" cy="77788"/>
            </a:xfrm>
            <a:custGeom>
              <a:avLst/>
              <a:gdLst/>
              <a:ahLst/>
              <a:cxnLst/>
              <a:rect l="l" t="t" r="r" b="b"/>
              <a:pathLst>
                <a:path w="120000" h="120000" extrusionOk="0">
                  <a:moveTo>
                    <a:pt x="120000" y="0"/>
                  </a:moveTo>
                  <a:lnTo>
                    <a:pt x="0" y="0"/>
                  </a:lnTo>
                </a:path>
              </a:pathLst>
            </a:custGeom>
            <a:noFill/>
            <a:ln w="76200" cap="rnd" cmpd="sng">
              <a:solidFill>
                <a:srgbClr val="896FA8"/>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16" name="Google Shape;116;p16"/>
            <p:cNvSpPr/>
            <p:nvPr/>
          </p:nvSpPr>
          <p:spPr>
            <a:xfrm rot="5400000">
              <a:off x="1964970" y="2124072"/>
              <a:ext cx="731400" cy="45600"/>
            </a:xfrm>
            <a:custGeom>
              <a:avLst/>
              <a:gdLst/>
              <a:ahLst/>
              <a:cxnLst/>
              <a:rect l="l" t="t" r="r" b="b"/>
              <a:pathLst>
                <a:path w="120000" h="120000" extrusionOk="0">
                  <a:moveTo>
                    <a:pt x="120000" y="0"/>
                  </a:moveTo>
                  <a:lnTo>
                    <a:pt x="0" y="0"/>
                  </a:lnTo>
                </a:path>
              </a:pathLst>
            </a:custGeom>
            <a:noFill/>
            <a:ln w="76200" cap="rnd" cmpd="sng">
              <a:solidFill>
                <a:srgbClr val="896FA8"/>
              </a:solidFill>
              <a:prstDash val="solid"/>
              <a:round/>
              <a:headEnd type="none" w="sm" len="sm"/>
              <a:tailEnd type="oval"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grpSp>
      <p:grpSp>
        <p:nvGrpSpPr>
          <p:cNvPr id="117" name="Google Shape;117;p16"/>
          <p:cNvGrpSpPr/>
          <p:nvPr/>
        </p:nvGrpSpPr>
        <p:grpSpPr>
          <a:xfrm rot="10800000" flipH="1">
            <a:off x="7254388" y="3185664"/>
            <a:ext cx="1332444" cy="1245501"/>
            <a:chOff x="608012" y="1781172"/>
            <a:chExt cx="2438400" cy="2105028"/>
          </a:xfrm>
        </p:grpSpPr>
        <p:sp>
          <p:nvSpPr>
            <p:cNvPr id="118" name="Google Shape;118;p16"/>
            <p:cNvSpPr/>
            <p:nvPr/>
          </p:nvSpPr>
          <p:spPr>
            <a:xfrm>
              <a:off x="1674812" y="2514600"/>
              <a:ext cx="1371600" cy="1371600"/>
            </a:xfrm>
            <a:prstGeom prst="arc">
              <a:avLst>
                <a:gd name="adj1" fmla="val 10812873"/>
                <a:gd name="adj2" fmla="val 16131434"/>
              </a:avLst>
            </a:prstGeom>
            <a:noFill/>
            <a:ln w="76200" cap="rnd" cmpd="sng">
              <a:solidFill>
                <a:srgbClr val="55983A"/>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19" name="Google Shape;119;p16"/>
            <p:cNvSpPr/>
            <p:nvPr/>
          </p:nvSpPr>
          <p:spPr>
            <a:xfrm>
              <a:off x="608012" y="3198812"/>
              <a:ext cx="1063626" cy="77788"/>
            </a:xfrm>
            <a:custGeom>
              <a:avLst/>
              <a:gdLst/>
              <a:ahLst/>
              <a:cxnLst/>
              <a:rect l="l" t="t" r="r" b="b"/>
              <a:pathLst>
                <a:path w="120000" h="120000" extrusionOk="0">
                  <a:moveTo>
                    <a:pt x="120000" y="0"/>
                  </a:moveTo>
                  <a:lnTo>
                    <a:pt x="0" y="0"/>
                  </a:lnTo>
                </a:path>
              </a:pathLst>
            </a:custGeom>
            <a:noFill/>
            <a:ln w="76200" cap="rnd" cmpd="sng">
              <a:solidFill>
                <a:srgbClr val="55983A"/>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20" name="Google Shape;120;p16"/>
            <p:cNvSpPr/>
            <p:nvPr/>
          </p:nvSpPr>
          <p:spPr>
            <a:xfrm rot="5400000">
              <a:off x="1964850" y="2124073"/>
              <a:ext cx="731520" cy="45719"/>
            </a:xfrm>
            <a:custGeom>
              <a:avLst/>
              <a:gdLst/>
              <a:ahLst/>
              <a:cxnLst/>
              <a:rect l="l" t="t" r="r" b="b"/>
              <a:pathLst>
                <a:path w="120000" h="120000" extrusionOk="0">
                  <a:moveTo>
                    <a:pt x="120000" y="0"/>
                  </a:moveTo>
                  <a:lnTo>
                    <a:pt x="0" y="0"/>
                  </a:lnTo>
                </a:path>
              </a:pathLst>
            </a:custGeom>
            <a:noFill/>
            <a:ln w="76200" cap="rnd" cmpd="sng">
              <a:solidFill>
                <a:srgbClr val="55983A"/>
              </a:solidFill>
              <a:prstDash val="solid"/>
              <a:round/>
              <a:headEnd type="none" w="sm" len="sm"/>
              <a:tailEnd type="oval"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grpSp>
      <p:grpSp>
        <p:nvGrpSpPr>
          <p:cNvPr id="121" name="Google Shape;121;p16"/>
          <p:cNvGrpSpPr/>
          <p:nvPr/>
        </p:nvGrpSpPr>
        <p:grpSpPr>
          <a:xfrm>
            <a:off x="2839238" y="2757204"/>
            <a:ext cx="1528726" cy="1249449"/>
            <a:chOff x="608012" y="1781172"/>
            <a:chExt cx="2438400" cy="2105028"/>
          </a:xfrm>
        </p:grpSpPr>
        <p:sp>
          <p:nvSpPr>
            <p:cNvPr id="122" name="Google Shape;122;p16"/>
            <p:cNvSpPr/>
            <p:nvPr/>
          </p:nvSpPr>
          <p:spPr>
            <a:xfrm>
              <a:off x="1674812" y="2514600"/>
              <a:ext cx="1371600" cy="1371600"/>
            </a:xfrm>
            <a:prstGeom prst="arc">
              <a:avLst>
                <a:gd name="adj1" fmla="val 10812873"/>
                <a:gd name="adj2" fmla="val 16131434"/>
              </a:avLst>
            </a:prstGeom>
            <a:noFill/>
            <a:ln w="76200" cap="rnd" cmpd="sng">
              <a:solidFill>
                <a:schemeClr val="accent5"/>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23" name="Google Shape;123;p16"/>
            <p:cNvSpPr/>
            <p:nvPr/>
          </p:nvSpPr>
          <p:spPr>
            <a:xfrm>
              <a:off x="608012" y="3198812"/>
              <a:ext cx="1063626" cy="77788"/>
            </a:xfrm>
            <a:custGeom>
              <a:avLst/>
              <a:gdLst/>
              <a:ahLst/>
              <a:cxnLst/>
              <a:rect l="l" t="t" r="r" b="b"/>
              <a:pathLst>
                <a:path w="120000" h="120000" extrusionOk="0">
                  <a:moveTo>
                    <a:pt x="120000" y="0"/>
                  </a:moveTo>
                  <a:lnTo>
                    <a:pt x="0" y="0"/>
                  </a:lnTo>
                </a:path>
              </a:pathLst>
            </a:custGeom>
            <a:noFill/>
            <a:ln w="76200" cap="rnd" cmpd="sng">
              <a:solidFill>
                <a:schemeClr val="accent5"/>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24" name="Google Shape;124;p16"/>
            <p:cNvSpPr/>
            <p:nvPr/>
          </p:nvSpPr>
          <p:spPr>
            <a:xfrm rot="5400000">
              <a:off x="1964850" y="2124073"/>
              <a:ext cx="731520" cy="45719"/>
            </a:xfrm>
            <a:custGeom>
              <a:avLst/>
              <a:gdLst/>
              <a:ahLst/>
              <a:cxnLst/>
              <a:rect l="l" t="t" r="r" b="b"/>
              <a:pathLst>
                <a:path w="120000" h="120000" extrusionOk="0">
                  <a:moveTo>
                    <a:pt x="120000" y="0"/>
                  </a:moveTo>
                  <a:lnTo>
                    <a:pt x="0" y="0"/>
                  </a:lnTo>
                </a:path>
              </a:pathLst>
            </a:custGeom>
            <a:noFill/>
            <a:ln w="76200" cap="rnd" cmpd="sng">
              <a:solidFill>
                <a:schemeClr val="accent5"/>
              </a:solidFill>
              <a:prstDash val="solid"/>
              <a:round/>
              <a:headEnd type="none" w="sm" len="sm"/>
              <a:tailEnd type="oval"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grpSp>
      <p:sp>
        <p:nvSpPr>
          <p:cNvPr id="125" name="Google Shape;125;p16"/>
          <p:cNvSpPr txBox="1"/>
          <p:nvPr/>
        </p:nvSpPr>
        <p:spPr>
          <a:xfrm>
            <a:off x="877944" y="3767263"/>
            <a:ext cx="566698" cy="300228"/>
          </a:xfrm>
          <a:prstGeom prst="rect">
            <a:avLst/>
          </a:prstGeom>
          <a:noFill/>
          <a:ln>
            <a:noFill/>
          </a:ln>
        </p:spPr>
        <p:txBody>
          <a:bodyPr spcFirstLastPara="1" wrap="square" lIns="68587" tIns="34284" rIns="68587" bIns="34284" anchor="ctr" anchorCtr="0">
            <a:noAutofit/>
          </a:bodyPr>
          <a:lstStyle/>
          <a:p>
            <a:pPr algn="ctr"/>
            <a:r>
              <a:rPr lang="en-US" sz="1500" b="1" i="1">
                <a:solidFill>
                  <a:srgbClr val="3F3F3F"/>
                </a:solidFill>
              </a:rPr>
              <a:t>2014</a:t>
            </a:r>
            <a:endParaRPr sz="1500" b="1" i="1">
              <a:solidFill>
                <a:srgbClr val="3F3F3F"/>
              </a:solidFill>
            </a:endParaRPr>
          </a:p>
        </p:txBody>
      </p:sp>
      <p:sp>
        <p:nvSpPr>
          <p:cNvPr id="126" name="Google Shape;126;p16"/>
          <p:cNvSpPr txBox="1"/>
          <p:nvPr/>
        </p:nvSpPr>
        <p:spPr>
          <a:xfrm>
            <a:off x="4874630" y="3023988"/>
            <a:ext cx="883580" cy="300228"/>
          </a:xfrm>
          <a:prstGeom prst="rect">
            <a:avLst/>
          </a:prstGeom>
          <a:noFill/>
          <a:ln>
            <a:noFill/>
          </a:ln>
        </p:spPr>
        <p:txBody>
          <a:bodyPr spcFirstLastPara="1" wrap="square" lIns="68587" tIns="34284" rIns="68587" bIns="34284" anchor="ctr" anchorCtr="0">
            <a:noAutofit/>
          </a:bodyPr>
          <a:lstStyle/>
          <a:p>
            <a:pPr algn="ctr"/>
            <a:r>
              <a:rPr lang="en-US" sz="1500" b="1" i="1">
                <a:solidFill>
                  <a:srgbClr val="3F3F3F"/>
                </a:solidFill>
                <a:latin typeface="Arial"/>
                <a:ea typeface="Arial"/>
                <a:cs typeface="Arial"/>
                <a:sym typeface="Arial"/>
              </a:rPr>
              <a:t>201</a:t>
            </a:r>
            <a:r>
              <a:rPr lang="en-US" sz="1500" b="1" i="1">
                <a:solidFill>
                  <a:srgbClr val="3F3F3F"/>
                </a:solidFill>
              </a:rPr>
              <a:t>6/18</a:t>
            </a:r>
            <a:endParaRPr sz="1500" b="1" i="1">
              <a:solidFill>
                <a:srgbClr val="3F3F3F"/>
              </a:solidFill>
              <a:latin typeface="Arial"/>
              <a:ea typeface="Arial"/>
              <a:cs typeface="Arial"/>
              <a:sym typeface="Arial"/>
            </a:endParaRPr>
          </a:p>
        </p:txBody>
      </p:sp>
      <p:sp>
        <p:nvSpPr>
          <p:cNvPr id="127" name="Google Shape;127;p16"/>
          <p:cNvSpPr txBox="1"/>
          <p:nvPr/>
        </p:nvSpPr>
        <p:spPr>
          <a:xfrm>
            <a:off x="6532514" y="3767263"/>
            <a:ext cx="566698" cy="300228"/>
          </a:xfrm>
          <a:prstGeom prst="rect">
            <a:avLst/>
          </a:prstGeom>
          <a:noFill/>
          <a:ln>
            <a:noFill/>
          </a:ln>
        </p:spPr>
        <p:txBody>
          <a:bodyPr spcFirstLastPara="1" wrap="square" lIns="68587" tIns="34284" rIns="68587" bIns="34284" anchor="ctr" anchorCtr="0">
            <a:noAutofit/>
          </a:bodyPr>
          <a:lstStyle/>
          <a:p>
            <a:pPr algn="ctr"/>
            <a:r>
              <a:rPr lang="en-US" sz="1500" b="1" i="1">
                <a:solidFill>
                  <a:srgbClr val="3F3F3F"/>
                </a:solidFill>
              </a:rPr>
              <a:t>2017</a:t>
            </a:r>
            <a:endParaRPr sz="1500" b="1" i="1">
              <a:solidFill>
                <a:srgbClr val="3F3F3F"/>
              </a:solidFill>
              <a:latin typeface="Arial"/>
              <a:ea typeface="Arial"/>
              <a:cs typeface="Arial"/>
              <a:sym typeface="Arial"/>
            </a:endParaRPr>
          </a:p>
        </p:txBody>
      </p:sp>
      <p:sp>
        <p:nvSpPr>
          <p:cNvPr id="128" name="Google Shape;128;p16"/>
          <p:cNvSpPr txBox="1"/>
          <p:nvPr/>
        </p:nvSpPr>
        <p:spPr>
          <a:xfrm>
            <a:off x="8013342" y="3076483"/>
            <a:ext cx="566698" cy="300228"/>
          </a:xfrm>
          <a:prstGeom prst="rect">
            <a:avLst/>
          </a:prstGeom>
          <a:noFill/>
          <a:ln>
            <a:noFill/>
          </a:ln>
        </p:spPr>
        <p:txBody>
          <a:bodyPr spcFirstLastPara="1" wrap="square" lIns="68587" tIns="34284" rIns="68587" bIns="34284" anchor="ctr" anchorCtr="0">
            <a:noAutofit/>
          </a:bodyPr>
          <a:lstStyle/>
          <a:p>
            <a:pPr algn="ctr"/>
            <a:r>
              <a:rPr lang="en-US" sz="1500" b="1" i="1">
                <a:solidFill>
                  <a:srgbClr val="3F3F3F"/>
                </a:solidFill>
              </a:rPr>
              <a:t>2018</a:t>
            </a:r>
            <a:endParaRPr sz="1500" b="1" i="1">
              <a:solidFill>
                <a:srgbClr val="3F3F3F"/>
              </a:solidFill>
              <a:latin typeface="Arial"/>
              <a:ea typeface="Arial"/>
              <a:cs typeface="Arial"/>
              <a:sym typeface="Arial"/>
            </a:endParaRPr>
          </a:p>
        </p:txBody>
      </p:sp>
      <p:sp>
        <p:nvSpPr>
          <p:cNvPr id="129" name="Google Shape;129;p16"/>
          <p:cNvSpPr txBox="1"/>
          <p:nvPr/>
        </p:nvSpPr>
        <p:spPr>
          <a:xfrm>
            <a:off x="2020933" y="1552780"/>
            <a:ext cx="1362505" cy="1050574"/>
          </a:xfrm>
          <a:prstGeom prst="rect">
            <a:avLst/>
          </a:prstGeom>
          <a:noFill/>
          <a:ln>
            <a:noFill/>
          </a:ln>
        </p:spPr>
        <p:txBody>
          <a:bodyPr spcFirstLastPara="1" wrap="square" lIns="68587" tIns="34284" rIns="68587" bIns="34284" anchor="ctr" anchorCtr="0">
            <a:noAutofit/>
          </a:bodyPr>
          <a:lstStyle/>
          <a:p>
            <a:r>
              <a:rPr lang="en-US" sz="1200" b="1">
                <a:solidFill>
                  <a:srgbClr val="9BAB29"/>
                </a:solidFill>
              </a:rPr>
              <a:t>Virtual Hospice</a:t>
            </a:r>
            <a:endParaRPr sz="1350">
              <a:solidFill>
                <a:srgbClr val="9BAB29"/>
              </a:solidFill>
            </a:endParaRPr>
          </a:p>
          <a:p>
            <a:r>
              <a:rPr lang="en-US" sz="900" b="1"/>
              <a:t>Access to a personalised digital care library.</a:t>
            </a:r>
            <a:endParaRPr sz="1350" b="1"/>
          </a:p>
        </p:txBody>
      </p:sp>
      <p:sp>
        <p:nvSpPr>
          <p:cNvPr id="130" name="Google Shape;130;p16"/>
          <p:cNvSpPr txBox="1"/>
          <p:nvPr/>
        </p:nvSpPr>
        <p:spPr>
          <a:xfrm>
            <a:off x="4367956" y="4534638"/>
            <a:ext cx="1884416" cy="1162653"/>
          </a:xfrm>
          <a:prstGeom prst="rect">
            <a:avLst/>
          </a:prstGeom>
          <a:noFill/>
          <a:ln>
            <a:noFill/>
          </a:ln>
        </p:spPr>
        <p:txBody>
          <a:bodyPr spcFirstLastPara="1" wrap="square" lIns="68587" tIns="34284" rIns="68587" bIns="34284" anchor="ctr" anchorCtr="0">
            <a:noAutofit/>
          </a:bodyPr>
          <a:lstStyle/>
          <a:p>
            <a:r>
              <a:rPr lang="en-US" sz="1200" b="1">
                <a:solidFill>
                  <a:srgbClr val="3BA0BB"/>
                </a:solidFill>
              </a:rPr>
              <a:t>My Cancer Portal II/III</a:t>
            </a:r>
            <a:endParaRPr sz="1350"/>
          </a:p>
          <a:p>
            <a:r>
              <a:rPr lang="en-US" sz="900" b="1">
                <a:solidFill>
                  <a:srgbClr val="3F3F3F"/>
                </a:solidFill>
              </a:rPr>
              <a:t>TCAT funded collection of symptoms and holistic concerns for colorectal cancer patients; AI signposting personalised around concerns. Integrated with health record. Extended to NOSCAN, prostate.</a:t>
            </a:r>
            <a:endParaRPr sz="1350" b="1"/>
          </a:p>
        </p:txBody>
      </p:sp>
      <p:sp>
        <p:nvSpPr>
          <p:cNvPr id="131" name="Google Shape;131;p16"/>
          <p:cNvSpPr txBox="1"/>
          <p:nvPr/>
        </p:nvSpPr>
        <p:spPr>
          <a:xfrm>
            <a:off x="6252782" y="1816774"/>
            <a:ext cx="1676462" cy="681252"/>
          </a:xfrm>
          <a:prstGeom prst="rect">
            <a:avLst/>
          </a:prstGeom>
          <a:noFill/>
          <a:ln>
            <a:noFill/>
          </a:ln>
        </p:spPr>
        <p:txBody>
          <a:bodyPr spcFirstLastPara="1" wrap="square" lIns="68587" tIns="34284" rIns="68587" bIns="34284" anchor="ctr" anchorCtr="0">
            <a:noAutofit/>
          </a:bodyPr>
          <a:lstStyle/>
          <a:p>
            <a:r>
              <a:rPr lang="en-US" sz="1200" b="1">
                <a:solidFill>
                  <a:srgbClr val="896FA8"/>
                </a:solidFill>
              </a:rPr>
              <a:t>Capsule Endoscopy</a:t>
            </a:r>
            <a:endParaRPr sz="1350"/>
          </a:p>
          <a:p>
            <a:r>
              <a:rPr lang="en-US" sz="900" b="1"/>
              <a:t>Anonymised transfer of capsule endoscopy orders to German-based supplier; transfer of reports to NHS. </a:t>
            </a:r>
            <a:endParaRPr sz="900" b="1"/>
          </a:p>
        </p:txBody>
      </p:sp>
      <p:sp>
        <p:nvSpPr>
          <p:cNvPr id="132" name="Google Shape;132;p16"/>
          <p:cNvSpPr txBox="1"/>
          <p:nvPr/>
        </p:nvSpPr>
        <p:spPr>
          <a:xfrm>
            <a:off x="6764709" y="4643341"/>
            <a:ext cx="2311802" cy="945246"/>
          </a:xfrm>
          <a:prstGeom prst="rect">
            <a:avLst/>
          </a:prstGeom>
          <a:noFill/>
          <a:ln>
            <a:noFill/>
          </a:ln>
        </p:spPr>
        <p:txBody>
          <a:bodyPr spcFirstLastPara="1" wrap="square" lIns="68587" tIns="34284" rIns="68587" bIns="34284" anchor="ctr" anchorCtr="0">
            <a:noAutofit/>
          </a:bodyPr>
          <a:lstStyle/>
          <a:p>
            <a:r>
              <a:rPr lang="en-US" sz="1200" b="1">
                <a:solidFill>
                  <a:srgbClr val="55983A"/>
                </a:solidFill>
              </a:rPr>
              <a:t>PHASE - Mental Health</a:t>
            </a:r>
            <a:endParaRPr sz="1350"/>
          </a:p>
          <a:p>
            <a:r>
              <a:rPr lang="en-US" sz="900" b="1">
                <a:solidFill>
                  <a:srgbClr val="3F3F3F"/>
                </a:solidFill>
              </a:rPr>
              <a:t>System design / co-production of AI driven signposting system for people with  learning disabilities and young adults. Aims: Self-management in supported care pathway, improved coordination between stakeholders. Operational and efficiency savings.</a:t>
            </a:r>
            <a:endParaRPr sz="1350" b="1"/>
          </a:p>
        </p:txBody>
      </p:sp>
      <p:sp>
        <p:nvSpPr>
          <p:cNvPr id="133" name="Google Shape;133;p16"/>
          <p:cNvSpPr txBox="1">
            <a:spLocks noGrp="1"/>
          </p:cNvSpPr>
          <p:nvPr>
            <p:ph type="title"/>
          </p:nvPr>
        </p:nvSpPr>
        <p:spPr>
          <a:xfrm>
            <a:off x="69443" y="979773"/>
            <a:ext cx="8229493" cy="533389"/>
          </a:xfrm>
          <a:prstGeom prst="rect">
            <a:avLst/>
          </a:prstGeom>
          <a:noFill/>
          <a:ln>
            <a:noFill/>
          </a:ln>
        </p:spPr>
        <p:txBody>
          <a:bodyPr spcFirstLastPara="1" vert="horz" wrap="square" lIns="91430" tIns="45706" rIns="91430" bIns="45706" rtlCol="0" anchor="ctr" anchorCtr="0">
            <a:noAutofit/>
          </a:bodyPr>
          <a:lstStyle/>
          <a:p>
            <a:pPr algn="l">
              <a:spcBef>
                <a:spcPts val="0"/>
              </a:spcBef>
              <a:buClr>
                <a:schemeClr val="dk1"/>
              </a:buClr>
              <a:buSzPts val="3600"/>
            </a:pPr>
            <a:r>
              <a:rPr lang="en-US"/>
              <a:t>Openbrolly - Sample Digital Health Projects</a:t>
            </a:r>
            <a:r>
              <a:rPr lang="en-US" sz="2701">
                <a:solidFill>
                  <a:schemeClr val="dk1"/>
                </a:solidFill>
                <a:latin typeface="Calibri"/>
                <a:ea typeface="Calibri"/>
                <a:cs typeface="Calibri"/>
                <a:sym typeface="Calibri"/>
              </a:rPr>
              <a:t/>
            </a:r>
            <a:br>
              <a:rPr lang="en-US" sz="2701">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34" name="Google Shape;134;p16"/>
          <p:cNvPicPr preferRelativeResize="0"/>
          <p:nvPr/>
        </p:nvPicPr>
        <p:blipFill>
          <a:blip r:embed="rId3">
            <a:alphaModFix/>
          </a:blip>
          <a:stretch>
            <a:fillRect/>
          </a:stretch>
        </p:blipFill>
        <p:spPr>
          <a:xfrm>
            <a:off x="954793" y="3328023"/>
            <a:ext cx="412983" cy="412983"/>
          </a:xfrm>
          <a:prstGeom prst="rect">
            <a:avLst/>
          </a:prstGeom>
          <a:noFill/>
          <a:ln>
            <a:noFill/>
          </a:ln>
        </p:spPr>
      </p:pic>
      <p:pic>
        <p:nvPicPr>
          <p:cNvPr id="135" name="Google Shape;135;p16"/>
          <p:cNvPicPr preferRelativeResize="0"/>
          <p:nvPr/>
        </p:nvPicPr>
        <p:blipFill rotWithShape="1">
          <a:blip r:embed="rId4">
            <a:alphaModFix/>
          </a:blip>
          <a:srcRect l="9129" t="23384" r="11549" b="39147"/>
          <a:stretch/>
        </p:blipFill>
        <p:spPr>
          <a:xfrm>
            <a:off x="8010643" y="3431261"/>
            <a:ext cx="634834" cy="334025"/>
          </a:xfrm>
          <a:prstGeom prst="rect">
            <a:avLst/>
          </a:prstGeom>
          <a:noFill/>
          <a:ln>
            <a:noFill/>
          </a:ln>
        </p:spPr>
      </p:pic>
      <p:pic>
        <p:nvPicPr>
          <p:cNvPr id="136" name="Google Shape;136;p16"/>
          <p:cNvPicPr preferRelativeResize="0"/>
          <p:nvPr/>
        </p:nvPicPr>
        <p:blipFill>
          <a:blip r:embed="rId5">
            <a:alphaModFix/>
          </a:blip>
          <a:stretch>
            <a:fillRect/>
          </a:stretch>
        </p:blipFill>
        <p:spPr>
          <a:xfrm>
            <a:off x="7445014" y="979782"/>
            <a:ext cx="1362392" cy="759309"/>
          </a:xfrm>
          <a:prstGeom prst="rect">
            <a:avLst/>
          </a:prstGeom>
          <a:noFill/>
          <a:ln>
            <a:noFill/>
          </a:ln>
        </p:spPr>
      </p:pic>
      <p:grpSp>
        <p:nvGrpSpPr>
          <p:cNvPr id="137" name="Google Shape;137;p16"/>
          <p:cNvGrpSpPr/>
          <p:nvPr/>
        </p:nvGrpSpPr>
        <p:grpSpPr>
          <a:xfrm>
            <a:off x="240945" y="4696624"/>
            <a:ext cx="2092839" cy="1162559"/>
            <a:chOff x="16375" y="5194925"/>
            <a:chExt cx="2789725" cy="1549675"/>
          </a:xfrm>
        </p:grpSpPr>
        <p:sp>
          <p:nvSpPr>
            <p:cNvPr id="138" name="Google Shape;138;p16"/>
            <p:cNvSpPr/>
            <p:nvPr/>
          </p:nvSpPr>
          <p:spPr>
            <a:xfrm>
              <a:off x="22100" y="5194925"/>
              <a:ext cx="2784000" cy="1548300"/>
            </a:xfrm>
            <a:prstGeom prst="rect">
              <a:avLst/>
            </a:prstGeom>
            <a:solidFill>
              <a:srgbClr val="FFFFFF"/>
            </a:solidFill>
            <a:ln w="9525" cap="flat" cmpd="sng">
              <a:solidFill>
                <a:srgbClr val="0000FF"/>
              </a:solidFill>
              <a:prstDash val="solid"/>
              <a:round/>
              <a:headEnd type="none" w="sm" len="sm"/>
              <a:tailEnd type="none" w="sm" len="sm"/>
            </a:ln>
          </p:spPr>
          <p:txBody>
            <a:bodyPr spcFirstLastPara="1" wrap="square" lIns="68587" tIns="68587" rIns="68587" bIns="68587" anchor="ctr" anchorCtr="0">
              <a:noAutofit/>
            </a:bodyPr>
            <a:lstStyle/>
            <a:p>
              <a:endParaRPr sz="1350"/>
            </a:p>
          </p:txBody>
        </p:sp>
        <p:sp>
          <p:nvSpPr>
            <p:cNvPr id="139" name="Google Shape;139;p16"/>
            <p:cNvSpPr txBox="1"/>
            <p:nvPr/>
          </p:nvSpPr>
          <p:spPr>
            <a:xfrm>
              <a:off x="16375" y="5836500"/>
              <a:ext cx="2784000" cy="908100"/>
            </a:xfrm>
            <a:prstGeom prst="rect">
              <a:avLst/>
            </a:prstGeom>
            <a:noFill/>
            <a:ln>
              <a:noFill/>
            </a:ln>
          </p:spPr>
          <p:txBody>
            <a:bodyPr spcFirstLastPara="1" wrap="square" lIns="68587" tIns="34284" rIns="68587" bIns="34284" anchor="ctr" anchorCtr="0">
              <a:noAutofit/>
            </a:bodyPr>
            <a:lstStyle/>
            <a:p>
              <a:r>
                <a:rPr lang="en-US" sz="900" b="1">
                  <a:solidFill>
                    <a:srgbClr val="3F3F3F"/>
                  </a:solidFill>
                </a:rPr>
                <a:t>2014 - Scottish Life Sciences award</a:t>
              </a:r>
              <a:endParaRPr sz="1350" b="1">
                <a:solidFill>
                  <a:srgbClr val="9BAB29"/>
                </a:solidFill>
              </a:endParaRPr>
            </a:p>
            <a:p>
              <a:r>
                <a:rPr lang="en-US" sz="900" b="1">
                  <a:solidFill>
                    <a:srgbClr val="3F3F3F"/>
                  </a:solidFill>
                </a:rPr>
                <a:t>Commercial collaboration.</a:t>
              </a:r>
              <a:endParaRPr sz="900" b="1">
                <a:solidFill>
                  <a:srgbClr val="3F3F3F"/>
                </a:solidFill>
              </a:endParaRPr>
            </a:p>
            <a:p>
              <a:endParaRPr sz="900" b="1">
                <a:solidFill>
                  <a:srgbClr val="3F3F3F"/>
                </a:solidFill>
              </a:endParaRPr>
            </a:p>
            <a:p>
              <a:r>
                <a:rPr lang="en-US" sz="900" b="1">
                  <a:solidFill>
                    <a:srgbClr val="3F3F3F"/>
                  </a:solidFill>
                </a:rPr>
                <a:t>2017 - Scottish Life Sciences award</a:t>
              </a:r>
              <a:endParaRPr sz="1350" b="1">
                <a:solidFill>
                  <a:srgbClr val="9BAB29"/>
                </a:solidFill>
              </a:endParaRPr>
            </a:p>
            <a:p>
              <a:pPr>
                <a:buClr>
                  <a:schemeClr val="dk1"/>
                </a:buClr>
              </a:pPr>
              <a:r>
                <a:rPr lang="en-US" sz="900" b="1">
                  <a:solidFill>
                    <a:srgbClr val="3F3F3F"/>
                  </a:solidFill>
                </a:rPr>
                <a:t>Innovative collaboration.</a:t>
              </a:r>
              <a:endParaRPr sz="900" b="1">
                <a:solidFill>
                  <a:srgbClr val="3F3F3F"/>
                </a:solidFill>
              </a:endParaRPr>
            </a:p>
          </p:txBody>
        </p:sp>
        <p:pic>
          <p:nvPicPr>
            <p:cNvPr id="140" name="Google Shape;140;p16"/>
            <p:cNvPicPr preferRelativeResize="0"/>
            <p:nvPr/>
          </p:nvPicPr>
          <p:blipFill rotWithShape="1">
            <a:blip r:embed="rId6">
              <a:alphaModFix/>
            </a:blip>
            <a:srcRect l="16016" t="9420" r="14072" b="27523"/>
            <a:stretch/>
          </p:blipFill>
          <p:spPr>
            <a:xfrm>
              <a:off x="92563" y="5286758"/>
              <a:ext cx="954974" cy="487367"/>
            </a:xfrm>
            <a:prstGeom prst="rect">
              <a:avLst/>
            </a:prstGeom>
            <a:noFill/>
            <a:ln>
              <a:noFill/>
            </a:ln>
          </p:spPr>
        </p:pic>
      </p:grpSp>
      <p:pic>
        <p:nvPicPr>
          <p:cNvPr id="141" name="Google Shape;141;p16"/>
          <p:cNvPicPr preferRelativeResize="0"/>
          <p:nvPr/>
        </p:nvPicPr>
        <p:blipFill>
          <a:blip r:embed="rId7">
            <a:alphaModFix/>
          </a:blip>
          <a:stretch>
            <a:fillRect/>
          </a:stretch>
        </p:blipFill>
        <p:spPr>
          <a:xfrm>
            <a:off x="2362855" y="3267820"/>
            <a:ext cx="533389" cy="533389"/>
          </a:xfrm>
          <a:prstGeom prst="rect">
            <a:avLst/>
          </a:prstGeom>
          <a:noFill/>
          <a:ln>
            <a:noFill/>
          </a:ln>
        </p:spPr>
      </p:pic>
      <p:sp>
        <p:nvSpPr>
          <p:cNvPr id="142" name="Google Shape;142;p16"/>
          <p:cNvSpPr txBox="1"/>
          <p:nvPr/>
        </p:nvSpPr>
        <p:spPr>
          <a:xfrm>
            <a:off x="240944" y="1552780"/>
            <a:ext cx="2250586" cy="1471208"/>
          </a:xfrm>
          <a:prstGeom prst="rect">
            <a:avLst/>
          </a:prstGeom>
          <a:noFill/>
          <a:ln>
            <a:noFill/>
          </a:ln>
        </p:spPr>
        <p:txBody>
          <a:bodyPr spcFirstLastPara="1" wrap="square" lIns="68587" tIns="68587" rIns="68587" bIns="68587" anchor="ctr" anchorCtr="0">
            <a:noAutofit/>
          </a:bodyPr>
          <a:lstStyle/>
          <a:p>
            <a:r>
              <a:rPr lang="en-US" sz="1200" b="1">
                <a:solidFill>
                  <a:srgbClr val="D64242"/>
                </a:solidFill>
              </a:rPr>
              <a:t>IBD NHS portal</a:t>
            </a:r>
            <a:endParaRPr sz="1350">
              <a:solidFill>
                <a:srgbClr val="D64242"/>
              </a:solidFill>
            </a:endParaRPr>
          </a:p>
          <a:p>
            <a:r>
              <a:rPr lang="en-US" sz="900" b="1"/>
              <a:t>Patient reports symptoms &amp; communicates with care team.</a:t>
            </a:r>
            <a:endParaRPr sz="1350" b="1"/>
          </a:p>
        </p:txBody>
      </p:sp>
      <p:grpSp>
        <p:nvGrpSpPr>
          <p:cNvPr id="143" name="Google Shape;143;p16"/>
          <p:cNvGrpSpPr/>
          <p:nvPr/>
        </p:nvGrpSpPr>
        <p:grpSpPr>
          <a:xfrm>
            <a:off x="139830" y="2648525"/>
            <a:ext cx="1528726" cy="1380047"/>
            <a:chOff x="608012" y="1781172"/>
            <a:chExt cx="2438400" cy="2105028"/>
          </a:xfrm>
        </p:grpSpPr>
        <p:sp>
          <p:nvSpPr>
            <p:cNvPr id="144" name="Google Shape;144;p16"/>
            <p:cNvSpPr/>
            <p:nvPr/>
          </p:nvSpPr>
          <p:spPr>
            <a:xfrm>
              <a:off x="1674812" y="2514600"/>
              <a:ext cx="1371600" cy="1371600"/>
            </a:xfrm>
            <a:prstGeom prst="arc">
              <a:avLst>
                <a:gd name="adj1" fmla="val 10812873"/>
                <a:gd name="adj2" fmla="val 16131434"/>
              </a:avLst>
            </a:prstGeom>
            <a:noFill/>
            <a:ln w="76200" cap="rnd" cmpd="sng">
              <a:solidFill>
                <a:srgbClr val="D64242"/>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45" name="Google Shape;145;p16"/>
            <p:cNvSpPr/>
            <p:nvPr/>
          </p:nvSpPr>
          <p:spPr>
            <a:xfrm>
              <a:off x="608012" y="3198812"/>
              <a:ext cx="1063500" cy="77700"/>
            </a:xfrm>
            <a:custGeom>
              <a:avLst/>
              <a:gdLst/>
              <a:ahLst/>
              <a:cxnLst/>
              <a:rect l="l" t="t" r="r" b="b"/>
              <a:pathLst>
                <a:path w="120000" h="120000" extrusionOk="0">
                  <a:moveTo>
                    <a:pt x="120000" y="0"/>
                  </a:moveTo>
                  <a:lnTo>
                    <a:pt x="0" y="0"/>
                  </a:lnTo>
                </a:path>
              </a:pathLst>
            </a:custGeom>
            <a:noFill/>
            <a:ln w="76200" cap="rnd" cmpd="sng">
              <a:solidFill>
                <a:srgbClr val="D64242"/>
              </a:solidFill>
              <a:prstDash val="solid"/>
              <a:round/>
              <a:headEnd type="none" w="sm" len="sm"/>
              <a:tailEnd type="none"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sp>
          <p:nvSpPr>
            <p:cNvPr id="146" name="Google Shape;146;p16"/>
            <p:cNvSpPr/>
            <p:nvPr/>
          </p:nvSpPr>
          <p:spPr>
            <a:xfrm rot="5400000">
              <a:off x="1964970" y="2124072"/>
              <a:ext cx="731400" cy="45600"/>
            </a:xfrm>
            <a:custGeom>
              <a:avLst/>
              <a:gdLst/>
              <a:ahLst/>
              <a:cxnLst/>
              <a:rect l="l" t="t" r="r" b="b"/>
              <a:pathLst>
                <a:path w="120000" h="120000" extrusionOk="0">
                  <a:moveTo>
                    <a:pt x="120000" y="0"/>
                  </a:moveTo>
                  <a:lnTo>
                    <a:pt x="0" y="0"/>
                  </a:lnTo>
                </a:path>
              </a:pathLst>
            </a:custGeom>
            <a:noFill/>
            <a:ln w="76200" cap="rnd" cmpd="sng">
              <a:solidFill>
                <a:srgbClr val="D64242"/>
              </a:solidFill>
              <a:prstDash val="solid"/>
              <a:round/>
              <a:headEnd type="none" w="sm" len="sm"/>
              <a:tailEnd type="oval" w="sm" len="sm"/>
            </a:ln>
          </p:spPr>
          <p:txBody>
            <a:bodyPr spcFirstLastPara="1" wrap="square" lIns="68587" tIns="34284" rIns="68587" bIns="34284" anchor="ctr" anchorCtr="0">
              <a:noAutofit/>
            </a:bodyPr>
            <a:lstStyle/>
            <a:p>
              <a:pPr algn="ctr"/>
              <a:endParaRPr>
                <a:solidFill>
                  <a:schemeClr val="dk1"/>
                </a:solidFill>
                <a:latin typeface="Calibri"/>
                <a:ea typeface="Calibri"/>
                <a:cs typeface="Calibri"/>
                <a:sym typeface="Calibri"/>
              </a:endParaRPr>
            </a:p>
          </p:txBody>
        </p:sp>
      </p:grpSp>
      <p:sp>
        <p:nvSpPr>
          <p:cNvPr id="147" name="Google Shape;147;p16"/>
          <p:cNvSpPr txBox="1"/>
          <p:nvPr/>
        </p:nvSpPr>
        <p:spPr>
          <a:xfrm>
            <a:off x="2236107" y="3804773"/>
            <a:ext cx="566698" cy="300228"/>
          </a:xfrm>
          <a:prstGeom prst="rect">
            <a:avLst/>
          </a:prstGeom>
          <a:noFill/>
          <a:ln>
            <a:noFill/>
          </a:ln>
        </p:spPr>
        <p:txBody>
          <a:bodyPr spcFirstLastPara="1" wrap="square" lIns="68587" tIns="34284" rIns="68587" bIns="34284" anchor="ctr" anchorCtr="0">
            <a:noAutofit/>
          </a:bodyPr>
          <a:lstStyle/>
          <a:p>
            <a:pPr algn="ctr"/>
            <a:r>
              <a:rPr lang="en-US" sz="1500" b="1" i="1">
                <a:solidFill>
                  <a:srgbClr val="3F3F3F"/>
                </a:solidFill>
                <a:latin typeface="Arial"/>
                <a:ea typeface="Arial"/>
                <a:cs typeface="Arial"/>
                <a:sym typeface="Arial"/>
              </a:rPr>
              <a:t>201</a:t>
            </a:r>
            <a:r>
              <a:rPr lang="en-US" sz="1500" b="1" i="1">
                <a:solidFill>
                  <a:srgbClr val="3F3F3F"/>
                </a:solidFill>
              </a:rPr>
              <a:t>5</a:t>
            </a:r>
            <a:endParaRPr sz="1500" b="1" i="1">
              <a:solidFill>
                <a:srgbClr val="3F3F3F"/>
              </a:solidFill>
              <a:latin typeface="Arial"/>
              <a:ea typeface="Arial"/>
              <a:cs typeface="Arial"/>
              <a:sym typeface="Arial"/>
            </a:endParaRPr>
          </a:p>
        </p:txBody>
      </p:sp>
      <p:pic>
        <p:nvPicPr>
          <p:cNvPr id="148" name="Google Shape;148;p16"/>
          <p:cNvPicPr preferRelativeResize="0"/>
          <p:nvPr/>
        </p:nvPicPr>
        <p:blipFill>
          <a:blip r:embed="rId8">
            <a:alphaModFix/>
          </a:blip>
          <a:stretch>
            <a:fillRect/>
          </a:stretch>
        </p:blipFill>
        <p:spPr>
          <a:xfrm>
            <a:off x="2540124" y="4706708"/>
            <a:ext cx="1458849" cy="1152476"/>
          </a:xfrm>
          <a:prstGeom prst="rect">
            <a:avLst/>
          </a:prstGeom>
          <a:noFill/>
          <a:ln>
            <a:noFill/>
          </a:ln>
        </p:spPr>
      </p:pic>
      <p:sp>
        <p:nvSpPr>
          <p:cNvPr id="149" name="Google Shape;149;p16"/>
          <p:cNvSpPr txBox="1"/>
          <p:nvPr/>
        </p:nvSpPr>
        <p:spPr>
          <a:xfrm>
            <a:off x="3533927" y="1447453"/>
            <a:ext cx="1403465" cy="1050574"/>
          </a:xfrm>
          <a:prstGeom prst="rect">
            <a:avLst/>
          </a:prstGeom>
          <a:noFill/>
          <a:ln>
            <a:noFill/>
          </a:ln>
        </p:spPr>
        <p:txBody>
          <a:bodyPr spcFirstLastPara="1" wrap="square" lIns="68587" tIns="34284" rIns="68587" bIns="34284" anchor="ctr" anchorCtr="0">
            <a:noAutofit/>
          </a:bodyPr>
          <a:lstStyle/>
          <a:p>
            <a:r>
              <a:rPr lang="en-US" sz="1200" b="1">
                <a:solidFill>
                  <a:schemeClr val="accent5"/>
                </a:solidFill>
              </a:rPr>
              <a:t>Diabetes Personalised Exercise Recommender</a:t>
            </a:r>
            <a:endParaRPr sz="1350">
              <a:solidFill>
                <a:schemeClr val="accent5"/>
              </a:solidFill>
            </a:endParaRPr>
          </a:p>
          <a:p>
            <a:r>
              <a:rPr lang="en-US" sz="900" b="1"/>
              <a:t>Case Based feasibility with RGU, UHI, Diabetes Scotland</a:t>
            </a:r>
            <a:endParaRPr sz="900" b="1"/>
          </a:p>
        </p:txBody>
      </p:sp>
      <p:pic>
        <p:nvPicPr>
          <p:cNvPr id="150" name="Google Shape;150;p16"/>
          <p:cNvPicPr preferRelativeResize="0"/>
          <p:nvPr/>
        </p:nvPicPr>
        <p:blipFill>
          <a:blip r:embed="rId9">
            <a:alphaModFix/>
          </a:blip>
          <a:stretch>
            <a:fillRect/>
          </a:stretch>
        </p:blipFill>
        <p:spPr>
          <a:xfrm>
            <a:off x="3680009" y="3375788"/>
            <a:ext cx="464765" cy="444987"/>
          </a:xfrm>
          <a:prstGeom prst="rect">
            <a:avLst/>
          </a:prstGeom>
          <a:noFill/>
          <a:ln>
            <a:noFill/>
          </a:ln>
        </p:spPr>
      </p:pic>
      <p:sp>
        <p:nvSpPr>
          <p:cNvPr id="151" name="Google Shape;151;p16"/>
          <p:cNvSpPr txBox="1"/>
          <p:nvPr/>
        </p:nvSpPr>
        <p:spPr>
          <a:xfrm>
            <a:off x="3626801" y="3811581"/>
            <a:ext cx="566698" cy="300228"/>
          </a:xfrm>
          <a:prstGeom prst="rect">
            <a:avLst/>
          </a:prstGeom>
          <a:noFill/>
          <a:ln>
            <a:noFill/>
          </a:ln>
        </p:spPr>
        <p:txBody>
          <a:bodyPr spcFirstLastPara="1" wrap="square" lIns="68587" tIns="34284" rIns="68587" bIns="34284" anchor="ctr" anchorCtr="0">
            <a:noAutofit/>
          </a:bodyPr>
          <a:lstStyle/>
          <a:p>
            <a:pPr algn="ctr"/>
            <a:r>
              <a:rPr lang="en-US" sz="1500" b="1" i="1">
                <a:solidFill>
                  <a:srgbClr val="3F3F3F"/>
                </a:solidFill>
                <a:latin typeface="Arial"/>
                <a:ea typeface="Arial"/>
                <a:cs typeface="Arial"/>
                <a:sym typeface="Arial"/>
              </a:rPr>
              <a:t>201</a:t>
            </a:r>
            <a:r>
              <a:rPr lang="en-US" sz="1500" b="1" i="1">
                <a:solidFill>
                  <a:srgbClr val="3F3F3F"/>
                </a:solidFill>
              </a:rPr>
              <a:t>6</a:t>
            </a:r>
            <a:endParaRPr sz="1500" b="1" i="1">
              <a:solidFill>
                <a:srgbClr val="3F3F3F"/>
              </a:solidFill>
              <a:latin typeface="Arial"/>
              <a:ea typeface="Arial"/>
              <a:cs typeface="Arial"/>
              <a:sym typeface="Arial"/>
            </a:endParaRPr>
          </a:p>
        </p:txBody>
      </p:sp>
      <p:pic>
        <p:nvPicPr>
          <p:cNvPr id="152" name="Google Shape;152;p16"/>
          <p:cNvPicPr preferRelativeResize="0"/>
          <p:nvPr/>
        </p:nvPicPr>
        <p:blipFill>
          <a:blip r:embed="rId10">
            <a:alphaModFix/>
          </a:blip>
          <a:stretch>
            <a:fillRect/>
          </a:stretch>
        </p:blipFill>
        <p:spPr>
          <a:xfrm>
            <a:off x="5017494" y="3324216"/>
            <a:ext cx="533389" cy="511296"/>
          </a:xfrm>
          <a:prstGeom prst="rect">
            <a:avLst/>
          </a:prstGeom>
          <a:noFill/>
          <a:ln>
            <a:noFill/>
          </a:ln>
        </p:spPr>
      </p:pic>
      <p:pic>
        <p:nvPicPr>
          <p:cNvPr id="153" name="Google Shape;153;p16"/>
          <p:cNvPicPr preferRelativeResize="0"/>
          <p:nvPr/>
        </p:nvPicPr>
        <p:blipFill>
          <a:blip r:embed="rId11">
            <a:alphaModFix/>
          </a:blip>
          <a:stretch>
            <a:fillRect/>
          </a:stretch>
        </p:blipFill>
        <p:spPr>
          <a:xfrm>
            <a:off x="6418812" y="3381382"/>
            <a:ext cx="803750" cy="415289"/>
          </a:xfrm>
          <a:prstGeom prst="rect">
            <a:avLst/>
          </a:prstGeom>
          <a:noFill/>
          <a:ln>
            <a:noFill/>
          </a:ln>
        </p:spPr>
      </p:pic>
    </p:spTree>
    <p:extLst>
      <p:ext uri="{BB962C8B-B14F-4D97-AF65-F5344CB8AC3E}">
        <p14:creationId xmlns:p14="http://schemas.microsoft.com/office/powerpoint/2010/main" val="33356006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Supporting Self Management</a:t>
            </a:r>
            <a:endParaRPr lang="en-GB" dirty="0"/>
          </a:p>
        </p:txBody>
      </p:sp>
      <p:sp>
        <p:nvSpPr>
          <p:cNvPr id="3" name="Subtitle 2"/>
          <p:cNvSpPr>
            <a:spLocks noGrp="1"/>
          </p:cNvSpPr>
          <p:nvPr>
            <p:ph type="subTitle" idx="1"/>
          </p:nvPr>
        </p:nvSpPr>
        <p:spPr/>
        <p:txBody>
          <a:bodyPr/>
          <a:lstStyle/>
          <a:p>
            <a:r>
              <a:rPr lang="en" sz="3600" dirty="0" smtClean="0"/>
              <a:t>Dr Tim Agnew, </a:t>
            </a:r>
            <a:br>
              <a:rPr lang="en" sz="3600" dirty="0" smtClean="0"/>
            </a:br>
            <a:r>
              <a:rPr lang="en" dirty="0" smtClean="0"/>
              <a:t>Consultant Psychiatrist and Psychotherapist</a:t>
            </a:r>
            <a:endParaRPr lang="en-GB" dirty="0"/>
          </a:p>
        </p:txBody>
      </p:sp>
    </p:spTree>
    <p:extLst>
      <p:ext uri="{BB962C8B-B14F-4D97-AF65-F5344CB8AC3E}">
        <p14:creationId xmlns:p14="http://schemas.microsoft.com/office/powerpoint/2010/main" val="12570635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a:t>
            </a:r>
            <a:endParaRPr lang="en-GB" dirty="0"/>
          </a:p>
        </p:txBody>
      </p:sp>
      <p:sp>
        <p:nvSpPr>
          <p:cNvPr id="3" name="Content Placeholder 2"/>
          <p:cNvSpPr>
            <a:spLocks noGrp="1"/>
          </p:cNvSpPr>
          <p:nvPr>
            <p:ph idx="1"/>
          </p:nvPr>
        </p:nvSpPr>
        <p:spPr/>
        <p:txBody>
          <a:bodyPr/>
          <a:lstStyle/>
          <a:p>
            <a:r>
              <a:rPr lang="en-GB" dirty="0" smtClean="0"/>
              <a:t>The development of mental ill health</a:t>
            </a:r>
          </a:p>
          <a:p>
            <a:r>
              <a:rPr lang="en-GB" dirty="0" smtClean="0"/>
              <a:t>Resilience</a:t>
            </a:r>
          </a:p>
          <a:p>
            <a:r>
              <a:rPr lang="en-GB" dirty="0" smtClean="0"/>
              <a:t>Supporting self management </a:t>
            </a:r>
          </a:p>
          <a:p>
            <a:pPr>
              <a:buNone/>
            </a:pPr>
            <a:endParaRPr lang="en-GB" dirty="0"/>
          </a:p>
        </p:txBody>
      </p:sp>
    </p:spTree>
    <p:extLst>
      <p:ext uri="{BB962C8B-B14F-4D97-AF65-F5344CB8AC3E}">
        <p14:creationId xmlns:p14="http://schemas.microsoft.com/office/powerpoint/2010/main" val="3655875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1064" y="775639"/>
            <a:ext cx="3317777" cy="38441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GB" sz="1600" b="1" kern="0" dirty="0">
                <a:solidFill>
                  <a:srgbClr val="0070C0"/>
                </a:solidFill>
                <a:latin typeface="Helvetica Neue"/>
                <a:ea typeface="Helvetica" charset="0"/>
                <a:cs typeface="Helvetica Neue"/>
              </a:rPr>
              <a:t>Existing  Ecosystems</a:t>
            </a:r>
          </a:p>
        </p:txBody>
      </p:sp>
      <p:sp>
        <p:nvSpPr>
          <p:cNvPr id="44" name="TextBox 43"/>
          <p:cNvSpPr txBox="1"/>
          <p:nvPr/>
        </p:nvSpPr>
        <p:spPr>
          <a:xfrm>
            <a:off x="537271" y="1180849"/>
            <a:ext cx="2801171" cy="5663089"/>
          </a:xfrm>
          <a:prstGeom prst="rect">
            <a:avLst/>
          </a:prstGeom>
          <a:noFill/>
        </p:spPr>
        <p:txBody>
          <a:bodyPr wrap="square" rtlCol="0">
            <a:spAutoFit/>
          </a:bodyPr>
          <a:lstStyle>
            <a:defPPr>
              <a:defRPr lang="en-US"/>
            </a:defPPr>
            <a:lvl2pPr lvl="1">
              <a:spcBef>
                <a:spcPts val="450"/>
              </a:spcBef>
              <a:spcAft>
                <a:spcPts val="1350"/>
              </a:spcAft>
              <a:defRPr sz="1400" b="1" kern="0">
                <a:solidFill>
                  <a:srgbClr val="143F6A"/>
                </a:solidFill>
                <a:latin typeface="Helvetica Neue"/>
                <a:ea typeface="Helvetica" charset="0"/>
                <a:cs typeface="Helvetica Neue"/>
              </a:defRPr>
            </a:lvl2pPr>
          </a:lstStyle>
          <a:p>
            <a:pPr>
              <a:spcBef>
                <a:spcPts val="800"/>
              </a:spcBef>
              <a:spcAft>
                <a:spcPts val="1000"/>
              </a:spcAft>
            </a:pPr>
            <a:r>
              <a:rPr lang="en-GB" sz="1400" b="1" kern="0" dirty="0">
                <a:solidFill>
                  <a:srgbClr val="143F6A"/>
                </a:solidFill>
                <a:latin typeface="Helvetica Neue"/>
                <a:ea typeface="Helvetica" charset="0"/>
                <a:cs typeface="Helvetica Neue"/>
              </a:rPr>
              <a:t>Belgium – Brussels</a:t>
            </a:r>
          </a:p>
          <a:p>
            <a:pPr>
              <a:spcBef>
                <a:spcPts val="800"/>
              </a:spcBef>
              <a:spcAft>
                <a:spcPts val="1000"/>
              </a:spcAft>
            </a:pPr>
            <a:r>
              <a:rPr lang="en-GB" sz="1400" b="1" kern="0" dirty="0">
                <a:solidFill>
                  <a:srgbClr val="143F6A"/>
                </a:solidFill>
                <a:latin typeface="Helvetica Neue"/>
                <a:ea typeface="Helvetica" charset="0"/>
                <a:cs typeface="Helvetica Neue"/>
              </a:rPr>
              <a:t>Belgium - Flanders</a:t>
            </a:r>
          </a:p>
          <a:p>
            <a:pPr>
              <a:spcBef>
                <a:spcPts val="800"/>
              </a:spcBef>
              <a:spcAft>
                <a:spcPts val="1000"/>
              </a:spcAft>
            </a:pPr>
            <a:r>
              <a:rPr lang="en-GB" sz="1400" b="1" kern="0" dirty="0">
                <a:solidFill>
                  <a:srgbClr val="143F6A"/>
                </a:solidFill>
                <a:latin typeface="Helvetica Neue"/>
                <a:ea typeface="Helvetica" charset="0"/>
                <a:cs typeface="Helvetica Neue"/>
              </a:rPr>
              <a:t>Canada </a:t>
            </a:r>
            <a:r>
              <a:rPr lang="mr-IN" sz="1400" b="1" kern="0" dirty="0">
                <a:solidFill>
                  <a:srgbClr val="143F6A"/>
                </a:solidFill>
                <a:latin typeface="Helvetica Neue"/>
                <a:ea typeface="Helvetica" charset="0"/>
                <a:cs typeface="Helvetica Neue"/>
              </a:rPr>
              <a:t>–</a:t>
            </a:r>
            <a:r>
              <a:rPr lang="en-GB" sz="1400" b="1" kern="0" dirty="0">
                <a:solidFill>
                  <a:srgbClr val="143F6A"/>
                </a:solidFill>
                <a:latin typeface="Helvetica Neue"/>
                <a:ea typeface="Helvetica" charset="0"/>
                <a:cs typeface="Helvetica Neue"/>
              </a:rPr>
              <a:t> Ontario</a:t>
            </a:r>
          </a:p>
          <a:p>
            <a:pPr>
              <a:spcBef>
                <a:spcPts val="800"/>
              </a:spcBef>
              <a:spcAft>
                <a:spcPts val="1000"/>
              </a:spcAft>
            </a:pPr>
            <a:r>
              <a:rPr lang="en-GB" sz="1400" b="1" kern="0" dirty="0">
                <a:solidFill>
                  <a:srgbClr val="143F6A"/>
                </a:solidFill>
                <a:latin typeface="Helvetica Neue"/>
                <a:ea typeface="Helvetica" charset="0"/>
                <a:cs typeface="Helvetica Neue"/>
              </a:rPr>
              <a:t>Czech Republic</a:t>
            </a:r>
          </a:p>
          <a:p>
            <a:pPr>
              <a:spcBef>
                <a:spcPts val="800"/>
              </a:spcBef>
              <a:spcAft>
                <a:spcPts val="1000"/>
              </a:spcAft>
            </a:pPr>
            <a:r>
              <a:rPr lang="en-GB" sz="1400" b="1" kern="0" dirty="0">
                <a:solidFill>
                  <a:srgbClr val="143F6A"/>
                </a:solidFill>
                <a:latin typeface="Helvetica Neue"/>
                <a:ea typeface="Helvetica" charset="0"/>
                <a:cs typeface="Helvetica Neue"/>
              </a:rPr>
              <a:t>Denmark – South</a:t>
            </a:r>
          </a:p>
          <a:p>
            <a:pPr>
              <a:spcBef>
                <a:spcPts val="800"/>
              </a:spcBef>
              <a:spcAft>
                <a:spcPts val="1000"/>
              </a:spcAft>
            </a:pPr>
            <a:r>
              <a:rPr lang="en-GB" sz="1400" b="1" kern="0" dirty="0">
                <a:solidFill>
                  <a:srgbClr val="143F6A"/>
                </a:solidFill>
                <a:latin typeface="Helvetica Neue"/>
                <a:ea typeface="Helvetica" charset="0"/>
                <a:cs typeface="Helvetica Neue"/>
              </a:rPr>
              <a:t>England </a:t>
            </a:r>
            <a:r>
              <a:rPr lang="mr-IN" sz="1400" b="1" kern="0" dirty="0">
                <a:solidFill>
                  <a:srgbClr val="143F6A"/>
                </a:solidFill>
                <a:latin typeface="Helvetica Neue"/>
                <a:ea typeface="Helvetica" charset="0"/>
                <a:cs typeface="Helvetica Neue"/>
              </a:rPr>
              <a:t>–</a:t>
            </a:r>
            <a:r>
              <a:rPr lang="en-GB" sz="1400" b="1" kern="0" dirty="0">
                <a:solidFill>
                  <a:srgbClr val="143F6A"/>
                </a:solidFill>
                <a:latin typeface="Helvetica Neue"/>
                <a:ea typeface="Helvetica" charset="0"/>
                <a:cs typeface="Helvetica Neue"/>
              </a:rPr>
              <a:t> Manchester</a:t>
            </a:r>
          </a:p>
          <a:p>
            <a:pPr>
              <a:spcBef>
                <a:spcPts val="800"/>
              </a:spcBef>
              <a:spcAft>
                <a:spcPts val="1000"/>
              </a:spcAft>
            </a:pPr>
            <a:r>
              <a:rPr lang="en-GB" sz="1400" b="1" kern="0" dirty="0">
                <a:solidFill>
                  <a:srgbClr val="143F6A"/>
                </a:solidFill>
                <a:latin typeface="Helvetica Neue"/>
                <a:ea typeface="Helvetica" charset="0"/>
                <a:cs typeface="Helvetica Neue"/>
              </a:rPr>
              <a:t>England - North West Coast</a:t>
            </a:r>
          </a:p>
          <a:p>
            <a:pPr>
              <a:spcBef>
                <a:spcPts val="800"/>
              </a:spcBef>
              <a:spcAft>
                <a:spcPts val="1000"/>
              </a:spcAft>
            </a:pPr>
            <a:r>
              <a:rPr lang="en-GB" sz="1400" b="1" kern="0" dirty="0">
                <a:solidFill>
                  <a:srgbClr val="143F6A"/>
                </a:solidFill>
                <a:latin typeface="Helvetica Neue"/>
                <a:ea typeface="Helvetica" charset="0"/>
                <a:cs typeface="Helvetica Neue"/>
              </a:rPr>
              <a:t>England </a:t>
            </a:r>
            <a:r>
              <a:rPr lang="mr-IN" sz="1400" b="1" kern="0" dirty="0">
                <a:solidFill>
                  <a:srgbClr val="143F6A"/>
                </a:solidFill>
                <a:latin typeface="Helvetica Neue"/>
                <a:ea typeface="Helvetica" charset="0"/>
                <a:cs typeface="Helvetica Neue"/>
              </a:rPr>
              <a:t>–</a:t>
            </a:r>
            <a:r>
              <a:rPr lang="en-GB" sz="1400" b="1" kern="0" dirty="0">
                <a:solidFill>
                  <a:srgbClr val="143F6A"/>
                </a:solidFill>
                <a:latin typeface="Helvetica Neue"/>
                <a:ea typeface="Helvetica" charset="0"/>
                <a:cs typeface="Helvetica Neue"/>
              </a:rPr>
              <a:t> London</a:t>
            </a:r>
          </a:p>
          <a:p>
            <a:pPr>
              <a:spcBef>
                <a:spcPts val="800"/>
              </a:spcBef>
              <a:spcAft>
                <a:spcPts val="1000"/>
              </a:spcAft>
            </a:pPr>
            <a:r>
              <a:rPr lang="en-GB" sz="1400" b="1" kern="0" dirty="0">
                <a:solidFill>
                  <a:srgbClr val="143F6A"/>
                </a:solidFill>
                <a:latin typeface="Helvetica Neue"/>
                <a:ea typeface="Helvetica" charset="0"/>
                <a:cs typeface="Helvetica Neue"/>
              </a:rPr>
              <a:t>England - Yorkshire &amp; Humber</a:t>
            </a:r>
          </a:p>
          <a:p>
            <a:pPr>
              <a:spcBef>
                <a:spcPts val="800"/>
              </a:spcBef>
              <a:spcAft>
                <a:spcPts val="1000"/>
              </a:spcAft>
            </a:pPr>
            <a:r>
              <a:rPr lang="en-GB" sz="1400" b="1" kern="0" dirty="0">
                <a:solidFill>
                  <a:srgbClr val="143F6A"/>
                </a:solidFill>
                <a:latin typeface="Helvetica Neue"/>
                <a:ea typeface="Helvetica" charset="0"/>
                <a:cs typeface="Helvetica Neue"/>
              </a:rPr>
              <a:t>Estonia</a:t>
            </a:r>
          </a:p>
          <a:p>
            <a:pPr>
              <a:spcBef>
                <a:spcPts val="800"/>
              </a:spcBef>
              <a:spcAft>
                <a:spcPts val="1000"/>
              </a:spcAft>
            </a:pPr>
            <a:r>
              <a:rPr lang="en-GB" sz="1400" b="1" kern="0" dirty="0">
                <a:solidFill>
                  <a:srgbClr val="143F6A"/>
                </a:solidFill>
                <a:latin typeface="Helvetica Neue"/>
                <a:ea typeface="Helvetica" charset="0"/>
                <a:cs typeface="Helvetica Neue"/>
              </a:rPr>
              <a:t>Finland </a:t>
            </a:r>
            <a:r>
              <a:rPr lang="mr-IN" sz="1400" b="1" kern="0" dirty="0">
                <a:solidFill>
                  <a:srgbClr val="143F6A"/>
                </a:solidFill>
                <a:latin typeface="Helvetica Neue"/>
                <a:ea typeface="Helvetica" charset="0"/>
                <a:cs typeface="Helvetica Neue"/>
              </a:rPr>
              <a:t>–</a:t>
            </a:r>
            <a:r>
              <a:rPr lang="en-GB" sz="1400" b="1" kern="0" dirty="0">
                <a:solidFill>
                  <a:srgbClr val="143F6A"/>
                </a:solidFill>
                <a:latin typeface="Helvetica Neue"/>
                <a:ea typeface="Helvetica" charset="0"/>
                <a:cs typeface="Helvetica Neue"/>
              </a:rPr>
              <a:t> Oulu</a:t>
            </a:r>
          </a:p>
          <a:p>
            <a:pPr>
              <a:spcBef>
                <a:spcPts val="800"/>
              </a:spcBef>
              <a:spcAft>
                <a:spcPts val="1000"/>
              </a:spcAft>
            </a:pPr>
            <a:r>
              <a:rPr lang="en-GB" sz="1400" b="1" kern="0" dirty="0">
                <a:solidFill>
                  <a:srgbClr val="143F6A"/>
                </a:solidFill>
                <a:latin typeface="Helvetica Neue"/>
                <a:ea typeface="Helvetica" charset="0"/>
                <a:cs typeface="Helvetica Neue"/>
              </a:rPr>
              <a:t>France – Nice </a:t>
            </a:r>
            <a:r>
              <a:rPr lang="en-GB" sz="1400" b="1" kern="0" dirty="0" err="1">
                <a:solidFill>
                  <a:srgbClr val="143F6A"/>
                </a:solidFill>
                <a:latin typeface="Helvetica Neue"/>
                <a:ea typeface="Helvetica" charset="0"/>
                <a:cs typeface="Helvetica Neue"/>
              </a:rPr>
              <a:t>PACA</a:t>
            </a:r>
            <a:endParaRPr lang="en-GB" sz="1400" b="1" kern="0" dirty="0">
              <a:solidFill>
                <a:srgbClr val="143F6A"/>
              </a:solidFill>
              <a:latin typeface="Helvetica Neue"/>
              <a:ea typeface="Helvetica" charset="0"/>
              <a:cs typeface="Helvetica Neue"/>
            </a:endParaRPr>
          </a:p>
          <a:p>
            <a:pPr>
              <a:spcBef>
                <a:spcPts val="800"/>
              </a:spcBef>
              <a:spcAft>
                <a:spcPts val="1000"/>
              </a:spcAft>
            </a:pPr>
            <a:r>
              <a:rPr lang="en-GB" sz="1400" b="1" kern="0" dirty="0">
                <a:solidFill>
                  <a:srgbClr val="143F6A"/>
                </a:solidFill>
                <a:latin typeface="Helvetica Neue"/>
                <a:ea typeface="Helvetica" charset="0"/>
                <a:cs typeface="Helvetica Neue"/>
              </a:rPr>
              <a:t>Germany - </a:t>
            </a:r>
            <a:r>
              <a:rPr lang="en-GB" sz="1400" b="1" kern="0" dirty="0" err="1">
                <a:solidFill>
                  <a:srgbClr val="143F6A"/>
                </a:solidFill>
                <a:latin typeface="Helvetica Neue"/>
                <a:ea typeface="Helvetica" charset="0"/>
                <a:cs typeface="Helvetica Neue"/>
              </a:rPr>
              <a:t>Rheinland</a:t>
            </a:r>
            <a:endParaRPr lang="en-GB" sz="1400" b="1" kern="0" dirty="0">
              <a:solidFill>
                <a:srgbClr val="143F6A"/>
              </a:solidFill>
              <a:latin typeface="Helvetica Neue"/>
              <a:ea typeface="Helvetica" charset="0"/>
              <a:cs typeface="Helvetica Neue"/>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74769" y="4684220"/>
            <a:ext cx="403669" cy="404653"/>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73339" y="4249483"/>
            <a:ext cx="403669" cy="404653"/>
          </a:xfrm>
          <a:prstGeom prst="rect">
            <a:avLst/>
          </a:prstGeom>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74443" y="3785047"/>
            <a:ext cx="403669" cy="404653"/>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65734" y="3296565"/>
            <a:ext cx="403669" cy="404653"/>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761" y="2374772"/>
            <a:ext cx="403669" cy="404653"/>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814" y="5140528"/>
            <a:ext cx="406979" cy="407971"/>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386" y="5567563"/>
            <a:ext cx="403669" cy="404653"/>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881" y="5978427"/>
            <a:ext cx="410287" cy="411289"/>
          </a:xfrm>
          <a:prstGeom prst="rect">
            <a:avLst/>
          </a:prstGeom>
        </p:spPr>
      </p:pic>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659" y="1941391"/>
            <a:ext cx="400707" cy="401683"/>
          </a:xfrm>
          <a:prstGeom prst="rect">
            <a:avLst/>
          </a:prstGeom>
        </p:spPr>
      </p:pic>
      <p:pic>
        <p:nvPicPr>
          <p:cNvPr id="47" name="Picture 4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19" y="2836878"/>
            <a:ext cx="384927" cy="385864"/>
          </a:xfrm>
          <a:prstGeom prst="rect">
            <a:avLst/>
          </a:prstGeom>
        </p:spPr>
      </p:pic>
      <p:pic>
        <p:nvPicPr>
          <p:cNvPr id="48" name="Picture 4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855" y="1067421"/>
            <a:ext cx="397745" cy="398715"/>
          </a:xfrm>
          <a:prstGeom prst="rect">
            <a:avLst/>
          </a:prstGeom>
        </p:spPr>
      </p:pic>
      <p:sp>
        <p:nvSpPr>
          <p:cNvPr id="51" name="TextBox 3"/>
          <p:cNvSpPr txBox="1"/>
          <p:nvPr/>
        </p:nvSpPr>
        <p:spPr>
          <a:xfrm>
            <a:off x="3420937" y="651879"/>
            <a:ext cx="2624916" cy="6242543"/>
          </a:xfrm>
          <a:prstGeom prst="rect">
            <a:avLst/>
          </a:prstGeom>
          <a:noFill/>
        </p:spPr>
        <p:txBody>
          <a:bodyPr wrap="square" rtlCol="0">
            <a:spAutoFit/>
          </a:bodyPr>
          <a:lstStyle/>
          <a:p>
            <a:pPr lvl="1">
              <a:lnSpc>
                <a:spcPct val="200000"/>
              </a:lnSpc>
              <a:spcAft>
                <a:spcPts val="400"/>
              </a:spcAft>
              <a:defRPr/>
            </a:pPr>
            <a:r>
              <a:rPr lang="en-GB" sz="1400" b="1" kern="0" dirty="0">
                <a:solidFill>
                  <a:srgbClr val="143F6A"/>
                </a:solidFill>
                <a:latin typeface="Helvetica Neue"/>
                <a:ea typeface="Helvetica" charset="0"/>
                <a:cs typeface="Helvetica Neue"/>
              </a:rPr>
              <a:t>Greece - Athens</a:t>
            </a:r>
          </a:p>
          <a:p>
            <a:pPr lvl="1">
              <a:lnSpc>
                <a:spcPct val="200000"/>
              </a:lnSpc>
              <a:spcAft>
                <a:spcPts val="400"/>
              </a:spcAft>
              <a:defRPr/>
            </a:pPr>
            <a:r>
              <a:rPr lang="en-GB" sz="1400" b="1" kern="0" dirty="0">
                <a:solidFill>
                  <a:srgbClr val="143F6A"/>
                </a:solidFill>
                <a:latin typeface="Helvetica Neue"/>
                <a:ea typeface="Helvetica" charset="0"/>
                <a:cs typeface="Helvetica Neue"/>
              </a:rPr>
              <a:t>Netherlands - Friesland</a:t>
            </a:r>
          </a:p>
          <a:p>
            <a:pPr lvl="1">
              <a:lnSpc>
                <a:spcPct val="200000"/>
              </a:lnSpc>
              <a:spcAft>
                <a:spcPts val="400"/>
              </a:spcAft>
              <a:defRPr/>
            </a:pPr>
            <a:r>
              <a:rPr lang="en-GB" sz="1400" b="1" kern="0" dirty="0">
                <a:solidFill>
                  <a:srgbClr val="143F6A"/>
                </a:solidFill>
                <a:latin typeface="Helvetica Neue"/>
                <a:ea typeface="Helvetica" charset="0"/>
                <a:cs typeface="Helvetica Neue"/>
              </a:rPr>
              <a:t>Northern Ireland</a:t>
            </a:r>
          </a:p>
          <a:p>
            <a:pPr lvl="1">
              <a:lnSpc>
                <a:spcPct val="200000"/>
              </a:lnSpc>
              <a:spcAft>
                <a:spcPts val="400"/>
              </a:spcAft>
              <a:defRPr/>
            </a:pPr>
            <a:r>
              <a:rPr lang="en-GB" sz="1400" b="1" kern="0" dirty="0">
                <a:solidFill>
                  <a:srgbClr val="143F6A"/>
                </a:solidFill>
                <a:latin typeface="Helvetica Neue"/>
                <a:ea typeface="Helvetica" charset="0"/>
                <a:cs typeface="Helvetica Neue"/>
              </a:rPr>
              <a:t>Portugal</a:t>
            </a:r>
          </a:p>
          <a:p>
            <a:pPr lvl="1">
              <a:lnSpc>
                <a:spcPct val="200000"/>
              </a:lnSpc>
              <a:spcAft>
                <a:spcPts val="400"/>
              </a:spcAft>
              <a:defRPr/>
            </a:pPr>
            <a:r>
              <a:rPr lang="en-GB" sz="1400" b="1" kern="0" dirty="0">
                <a:solidFill>
                  <a:srgbClr val="143F6A"/>
                </a:solidFill>
                <a:latin typeface="Helvetica Neue"/>
                <a:ea typeface="Helvetica" charset="0"/>
                <a:cs typeface="Helvetica Neue"/>
              </a:rPr>
              <a:t>Republic of Ireland</a:t>
            </a:r>
          </a:p>
          <a:p>
            <a:pPr lvl="1">
              <a:lnSpc>
                <a:spcPct val="200000"/>
              </a:lnSpc>
              <a:spcAft>
                <a:spcPts val="400"/>
              </a:spcAft>
              <a:defRPr/>
            </a:pPr>
            <a:r>
              <a:rPr lang="sl-SI" sz="1400" b="1" kern="0" dirty="0">
                <a:solidFill>
                  <a:srgbClr val="143F6A"/>
                </a:solidFill>
                <a:latin typeface="Helvetica Neue"/>
                <a:ea typeface="Helvetica" charset="0"/>
                <a:cs typeface="Helvetica Neue"/>
              </a:rPr>
              <a:t>Serbia</a:t>
            </a:r>
            <a:endParaRPr lang="en-GB" sz="1400" b="1" kern="0" dirty="0">
              <a:solidFill>
                <a:srgbClr val="143F6A"/>
              </a:solidFill>
              <a:latin typeface="Helvetica Neue"/>
              <a:ea typeface="Helvetica" charset="0"/>
              <a:cs typeface="Helvetica Neue"/>
            </a:endParaRPr>
          </a:p>
          <a:p>
            <a:pPr lvl="1">
              <a:lnSpc>
                <a:spcPct val="200000"/>
              </a:lnSpc>
              <a:spcAft>
                <a:spcPts val="400"/>
              </a:spcAft>
              <a:defRPr/>
            </a:pPr>
            <a:r>
              <a:rPr lang="en-GB" sz="1400" b="1" kern="0" dirty="0">
                <a:solidFill>
                  <a:srgbClr val="143F6A"/>
                </a:solidFill>
                <a:latin typeface="Helvetica Neue"/>
                <a:ea typeface="Helvetica" charset="0"/>
                <a:cs typeface="Helvetica Neue"/>
              </a:rPr>
              <a:t>Scotland</a:t>
            </a:r>
          </a:p>
          <a:p>
            <a:pPr lvl="1">
              <a:lnSpc>
                <a:spcPct val="200000"/>
              </a:lnSpc>
              <a:spcAft>
                <a:spcPts val="400"/>
              </a:spcAft>
              <a:defRPr/>
            </a:pPr>
            <a:r>
              <a:rPr lang="en-GB" sz="1400" b="1" kern="0" dirty="0">
                <a:solidFill>
                  <a:srgbClr val="143F6A"/>
                </a:solidFill>
                <a:latin typeface="Helvetica Neue"/>
                <a:ea typeface="Helvetica" charset="0"/>
                <a:cs typeface="Helvetica Neue"/>
              </a:rPr>
              <a:t>Slovenia </a:t>
            </a:r>
          </a:p>
          <a:p>
            <a:pPr lvl="1">
              <a:lnSpc>
                <a:spcPct val="200000"/>
              </a:lnSpc>
              <a:spcAft>
                <a:spcPts val="400"/>
              </a:spcAft>
              <a:defRPr/>
            </a:pPr>
            <a:r>
              <a:rPr lang="en-GB" sz="1400" b="1" kern="0" dirty="0">
                <a:solidFill>
                  <a:srgbClr val="143F6A"/>
                </a:solidFill>
                <a:latin typeface="Helvetica Neue"/>
                <a:ea typeface="Helvetica" charset="0"/>
                <a:cs typeface="Helvetica Neue"/>
              </a:rPr>
              <a:t>Spain – Valencia</a:t>
            </a:r>
          </a:p>
          <a:p>
            <a:pPr lvl="1">
              <a:lnSpc>
                <a:spcPct val="200000"/>
              </a:lnSpc>
              <a:spcAft>
                <a:spcPts val="400"/>
              </a:spcAft>
              <a:defRPr/>
            </a:pPr>
            <a:r>
              <a:rPr lang="en-GB" sz="1400" b="1" kern="0" dirty="0">
                <a:solidFill>
                  <a:srgbClr val="143F6A"/>
                </a:solidFill>
                <a:latin typeface="Helvetica Neue"/>
                <a:ea typeface="Helvetica" charset="0"/>
                <a:cs typeface="Helvetica Neue"/>
              </a:rPr>
              <a:t>Spain - Galicia</a:t>
            </a:r>
          </a:p>
          <a:p>
            <a:pPr lvl="1">
              <a:lnSpc>
                <a:spcPct val="200000"/>
              </a:lnSpc>
              <a:spcAft>
                <a:spcPts val="400"/>
              </a:spcAft>
              <a:defRPr/>
            </a:pPr>
            <a:r>
              <a:rPr lang="en-GB" sz="1400" b="1" kern="0" dirty="0">
                <a:solidFill>
                  <a:srgbClr val="143F6A"/>
                </a:solidFill>
                <a:latin typeface="Helvetica Neue"/>
                <a:ea typeface="Helvetica" charset="0"/>
                <a:cs typeface="Helvetica Neue"/>
              </a:rPr>
              <a:t>Spain – Catalonia</a:t>
            </a:r>
          </a:p>
          <a:p>
            <a:pPr lvl="1">
              <a:lnSpc>
                <a:spcPct val="200000"/>
              </a:lnSpc>
              <a:spcAft>
                <a:spcPts val="400"/>
              </a:spcAft>
              <a:defRPr/>
            </a:pPr>
            <a:r>
              <a:rPr lang="en-GB" sz="1400" b="1" kern="0" dirty="0">
                <a:solidFill>
                  <a:srgbClr val="143F6A"/>
                </a:solidFill>
                <a:latin typeface="Helvetica Neue"/>
                <a:ea typeface="Helvetica" charset="0"/>
                <a:cs typeface="Helvetica Neue"/>
              </a:rPr>
              <a:t>USA - New York</a:t>
            </a:r>
          </a:p>
          <a:p>
            <a:pPr lvl="1">
              <a:lnSpc>
                <a:spcPct val="200000"/>
              </a:lnSpc>
              <a:spcAft>
                <a:spcPts val="400"/>
              </a:spcAft>
              <a:defRPr/>
            </a:pPr>
            <a:r>
              <a:rPr lang="en-GB" sz="1400" b="1" kern="0" dirty="0">
                <a:solidFill>
                  <a:srgbClr val="143F6A"/>
                </a:solidFill>
                <a:latin typeface="Helvetica Neue"/>
                <a:ea typeface="Helvetica" charset="0"/>
                <a:cs typeface="Helvetica Neue"/>
              </a:rPr>
              <a:t>Wales</a:t>
            </a:r>
          </a:p>
        </p:txBody>
      </p:sp>
      <p:pic>
        <p:nvPicPr>
          <p:cNvPr id="52"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00950" y="761954"/>
            <a:ext cx="387825" cy="388771"/>
          </a:xfrm>
          <a:prstGeom prst="rect">
            <a:avLst/>
          </a:prstGeom>
        </p:spPr>
      </p:pic>
      <p:pic>
        <p:nvPicPr>
          <p:cNvPr id="53" name="Picture 2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403458" y="2610348"/>
            <a:ext cx="382705" cy="383637"/>
          </a:xfrm>
          <a:prstGeom prst="rect">
            <a:avLst/>
          </a:prstGeom>
        </p:spPr>
      </p:pic>
      <p:pic>
        <p:nvPicPr>
          <p:cNvPr id="54" name="Picture 2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410642" y="3591682"/>
            <a:ext cx="379499" cy="380425"/>
          </a:xfrm>
          <a:prstGeom prst="rect">
            <a:avLst/>
          </a:prstGeom>
        </p:spPr>
      </p:pic>
      <p:pic>
        <p:nvPicPr>
          <p:cNvPr id="55" name="Picture 2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403458" y="4043840"/>
            <a:ext cx="382705" cy="383639"/>
          </a:xfrm>
          <a:prstGeom prst="rect">
            <a:avLst/>
          </a:prstGeom>
        </p:spPr>
      </p:pic>
      <p:pic>
        <p:nvPicPr>
          <p:cNvPr id="56" name="Picture 2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01530" y="4534766"/>
            <a:ext cx="382705" cy="383639"/>
          </a:xfrm>
          <a:prstGeom prst="rect">
            <a:avLst/>
          </a:prstGeom>
        </p:spPr>
      </p:pic>
      <p:pic>
        <p:nvPicPr>
          <p:cNvPr id="57" name="Picture 2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13335" y="5014795"/>
            <a:ext cx="382705" cy="383639"/>
          </a:xfrm>
          <a:prstGeom prst="rect">
            <a:avLst/>
          </a:prstGeom>
        </p:spPr>
      </p:pic>
      <p:pic>
        <p:nvPicPr>
          <p:cNvPr id="58" name="Picture 2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410642" y="5953988"/>
            <a:ext cx="372033" cy="372941"/>
          </a:xfrm>
          <a:prstGeom prst="rect">
            <a:avLst/>
          </a:prstGeom>
        </p:spPr>
      </p:pic>
      <p:pic>
        <p:nvPicPr>
          <p:cNvPr id="59" name="Picture 3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378207" y="1186599"/>
            <a:ext cx="417832" cy="418851"/>
          </a:xfrm>
          <a:prstGeom prst="rect">
            <a:avLst/>
          </a:prstGeom>
        </p:spPr>
      </p:pic>
      <p:pic>
        <p:nvPicPr>
          <p:cNvPr id="60" name="Picture 3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13337" y="5483067"/>
            <a:ext cx="382705" cy="383639"/>
          </a:xfrm>
          <a:prstGeom prst="rect">
            <a:avLst/>
          </a:prstGeom>
        </p:spPr>
      </p:pic>
      <p:pic>
        <p:nvPicPr>
          <p:cNvPr id="62" name="Picture 19"/>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25863" y="1669202"/>
            <a:ext cx="734039" cy="367019"/>
          </a:xfrm>
          <a:prstGeom prst="rect">
            <a:avLst/>
          </a:prstGeom>
        </p:spPr>
      </p:pic>
      <p:pic>
        <p:nvPicPr>
          <p:cNvPr id="63" name="Picture 33"/>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4796" y="6409760"/>
            <a:ext cx="400743" cy="401724"/>
          </a:xfrm>
          <a:prstGeom prst="rect">
            <a:avLst/>
          </a:prstGeom>
        </p:spPr>
      </p:pic>
      <p:sp>
        <p:nvSpPr>
          <p:cNvPr id="64" name="Rectangle 38"/>
          <p:cNvSpPr/>
          <p:nvPr/>
        </p:nvSpPr>
        <p:spPr>
          <a:xfrm>
            <a:off x="6672405" y="1010652"/>
            <a:ext cx="2105891" cy="29261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r">
              <a:defRPr/>
            </a:pPr>
            <a:r>
              <a:rPr lang="en-GB" sz="1600" b="1" kern="0" dirty="0">
                <a:solidFill>
                  <a:srgbClr val="0070C0"/>
                </a:solidFill>
                <a:latin typeface="Helvetica Neue"/>
                <a:ea typeface="Helvetica" charset="0"/>
                <a:cs typeface="Helvetica Neue"/>
              </a:rPr>
              <a:t>Launching</a:t>
            </a:r>
            <a:r>
              <a:rPr lang="en-GB" sz="1600" b="1" kern="0" dirty="0">
                <a:solidFill>
                  <a:srgbClr val="0000FF"/>
                </a:solidFill>
                <a:latin typeface="Helvetica Neue"/>
                <a:ea typeface="Helvetica" charset="0"/>
                <a:cs typeface="Helvetica Neue"/>
              </a:rPr>
              <a:t> </a:t>
            </a:r>
            <a:r>
              <a:rPr lang="en-GB" sz="1600" b="1" kern="0" dirty="0">
                <a:solidFill>
                  <a:srgbClr val="0070C0"/>
                </a:solidFill>
                <a:latin typeface="Helvetica Neue"/>
                <a:ea typeface="Helvetica" charset="0"/>
                <a:cs typeface="Helvetica Neue"/>
              </a:rPr>
              <a:t>soon</a:t>
            </a:r>
            <a:endParaRPr lang="en-GB" b="1" kern="0" dirty="0">
              <a:solidFill>
                <a:srgbClr val="0070C0"/>
              </a:solidFill>
              <a:latin typeface="Helvetica Neue"/>
              <a:ea typeface="Helvetica" charset="0"/>
              <a:cs typeface="Helvetica Neue"/>
            </a:endParaRPr>
          </a:p>
        </p:txBody>
      </p:sp>
      <p:sp>
        <p:nvSpPr>
          <p:cNvPr id="65" name="TextBox 41"/>
          <p:cNvSpPr txBox="1"/>
          <p:nvPr/>
        </p:nvSpPr>
        <p:spPr>
          <a:xfrm>
            <a:off x="5868948" y="1396024"/>
            <a:ext cx="2450830" cy="2359620"/>
          </a:xfrm>
          <a:prstGeom prst="rect">
            <a:avLst/>
          </a:prstGeom>
          <a:noFill/>
        </p:spPr>
        <p:txBody>
          <a:bodyPr wrap="square" rtlCol="0">
            <a:spAutoFit/>
          </a:bodyPr>
          <a:lstStyle/>
          <a:p>
            <a:pPr algn="r">
              <a:spcBef>
                <a:spcPts val="451"/>
              </a:spcBef>
              <a:spcAft>
                <a:spcPts val="1351"/>
              </a:spcAft>
              <a:defRPr/>
            </a:pPr>
            <a:r>
              <a:rPr lang="en-US" sz="1400" b="1" kern="0" dirty="0">
                <a:solidFill>
                  <a:srgbClr val="143F6A"/>
                </a:solidFill>
                <a:latin typeface="Helvetica Neue"/>
                <a:ea typeface="Helvetica" charset="0"/>
                <a:cs typeface="Helvetica Neue"/>
              </a:rPr>
              <a:t>Bretagne France</a:t>
            </a:r>
          </a:p>
          <a:p>
            <a:pPr algn="r">
              <a:spcBef>
                <a:spcPts val="451"/>
              </a:spcBef>
              <a:spcAft>
                <a:spcPts val="1351"/>
              </a:spcAft>
              <a:defRPr/>
            </a:pPr>
            <a:r>
              <a:rPr lang="en-US" sz="1400" b="1" kern="0" dirty="0">
                <a:solidFill>
                  <a:srgbClr val="143F6A"/>
                </a:solidFill>
                <a:latin typeface="Helvetica Neue"/>
                <a:ea typeface="Helvetica" charset="0"/>
                <a:cs typeface="Helvetica Neue"/>
              </a:rPr>
              <a:t>Lithuania </a:t>
            </a:r>
          </a:p>
          <a:p>
            <a:pPr algn="r">
              <a:spcBef>
                <a:spcPts val="451"/>
              </a:spcBef>
              <a:spcAft>
                <a:spcPts val="1351"/>
              </a:spcAft>
              <a:defRPr/>
            </a:pPr>
            <a:r>
              <a:rPr lang="en-GB" sz="1400" b="1" kern="0" dirty="0">
                <a:solidFill>
                  <a:srgbClr val="143F6A"/>
                </a:solidFill>
                <a:latin typeface="Helvetica Neue"/>
                <a:ea typeface="Helvetica" charset="0"/>
                <a:cs typeface="Helvetica Neue"/>
              </a:rPr>
              <a:t>Highlands &amp; Islands (Scotland)</a:t>
            </a:r>
            <a:r>
              <a:rPr lang="en-US" sz="1400" b="1" kern="0" dirty="0">
                <a:solidFill>
                  <a:srgbClr val="143F6A"/>
                </a:solidFill>
                <a:latin typeface="Helvetica Neue"/>
                <a:ea typeface="Helvetica" charset="0"/>
                <a:cs typeface="Helvetica Neue"/>
              </a:rPr>
              <a:t> </a:t>
            </a:r>
          </a:p>
          <a:p>
            <a:pPr algn="r">
              <a:spcBef>
                <a:spcPts val="451"/>
              </a:spcBef>
              <a:spcAft>
                <a:spcPts val="1351"/>
              </a:spcAft>
              <a:defRPr/>
            </a:pPr>
            <a:r>
              <a:rPr lang="en-GB" sz="1400" b="1" kern="0" dirty="0">
                <a:solidFill>
                  <a:srgbClr val="143F6A"/>
                </a:solidFill>
                <a:latin typeface="Helvetica Neue"/>
                <a:ea typeface="Helvetica" charset="0"/>
                <a:cs typeface="Helvetica Neue"/>
              </a:rPr>
              <a:t>Malta</a:t>
            </a:r>
          </a:p>
          <a:p>
            <a:pPr algn="r">
              <a:spcBef>
                <a:spcPts val="451"/>
              </a:spcBef>
              <a:spcAft>
                <a:spcPts val="1351"/>
              </a:spcAft>
              <a:defRPr/>
            </a:pPr>
            <a:endParaRPr lang="en-GB" sz="1400" b="1" kern="0" dirty="0">
              <a:solidFill>
                <a:srgbClr val="143F6A"/>
              </a:solidFill>
              <a:latin typeface="Helvetica Neue"/>
              <a:ea typeface="Helvetica" charset="0"/>
              <a:cs typeface="Helvetica Neue"/>
            </a:endParaRPr>
          </a:p>
        </p:txBody>
      </p:sp>
      <p:sp>
        <p:nvSpPr>
          <p:cNvPr id="68" name="Rectangle 42"/>
          <p:cNvSpPr/>
          <p:nvPr/>
        </p:nvSpPr>
        <p:spPr>
          <a:xfrm>
            <a:off x="6400871" y="3702731"/>
            <a:ext cx="2450831" cy="3805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r">
              <a:defRPr/>
            </a:pPr>
            <a:r>
              <a:rPr lang="en-GB" sz="1600" b="1" kern="0" dirty="0">
                <a:solidFill>
                  <a:srgbClr val="0070C0"/>
                </a:solidFill>
                <a:latin typeface="Helvetica Neue"/>
                <a:ea typeface="Helvetica" charset="0"/>
                <a:cs typeface="Helvetica Neue"/>
              </a:rPr>
              <a:t>Exploring</a:t>
            </a:r>
            <a:r>
              <a:rPr lang="en-GB" sz="1600" b="1" u="sng" kern="0" dirty="0">
                <a:solidFill>
                  <a:schemeClr val="bg1"/>
                </a:solidFill>
                <a:latin typeface="Helvetica Neue"/>
                <a:ea typeface="Helvetica" charset="0"/>
                <a:cs typeface="Helvetica Neue"/>
              </a:rPr>
              <a:t> </a:t>
            </a:r>
            <a:r>
              <a:rPr lang="en-GB" sz="1600" b="1" kern="0" dirty="0">
                <a:solidFill>
                  <a:srgbClr val="0070C0"/>
                </a:solidFill>
                <a:latin typeface="Helvetica Neue"/>
                <a:ea typeface="Helvetica" charset="0"/>
                <a:cs typeface="Helvetica Neue"/>
              </a:rPr>
              <a:t>Prospects</a:t>
            </a:r>
          </a:p>
        </p:txBody>
      </p:sp>
      <p:sp>
        <p:nvSpPr>
          <p:cNvPr id="69" name="TextBox 44"/>
          <p:cNvSpPr txBox="1"/>
          <p:nvPr/>
        </p:nvSpPr>
        <p:spPr>
          <a:xfrm>
            <a:off x="6721620" y="4047588"/>
            <a:ext cx="2170819" cy="2708434"/>
          </a:xfrm>
          <a:prstGeom prst="rect">
            <a:avLst/>
          </a:prstGeom>
          <a:noFill/>
        </p:spPr>
        <p:txBody>
          <a:bodyPr wrap="square" rtlCol="0">
            <a:spAutoFit/>
          </a:bodyPr>
          <a:lstStyle/>
          <a:p>
            <a:pPr algn="r">
              <a:spcAft>
                <a:spcPts val="400"/>
              </a:spcAft>
              <a:defRPr/>
            </a:pPr>
            <a:r>
              <a:rPr lang="en-GB" sz="1400" b="1" kern="0" dirty="0">
                <a:solidFill>
                  <a:srgbClr val="143F6A"/>
                </a:solidFill>
                <a:latin typeface="Helvetica Neue"/>
                <a:ea typeface="Helvetica" charset="0"/>
                <a:cs typeface="Helvetica Neue"/>
              </a:rPr>
              <a:t>Africa</a:t>
            </a:r>
          </a:p>
          <a:p>
            <a:pPr algn="r">
              <a:spcAft>
                <a:spcPts val="400"/>
              </a:spcAft>
              <a:defRPr/>
            </a:pPr>
            <a:r>
              <a:rPr lang="en-GB" sz="1400" b="1" kern="0" dirty="0">
                <a:solidFill>
                  <a:srgbClr val="143F6A"/>
                </a:solidFill>
                <a:latin typeface="Helvetica Neue"/>
                <a:ea typeface="Helvetica" charset="0"/>
                <a:cs typeface="Helvetica Neue"/>
              </a:rPr>
              <a:t>Austria </a:t>
            </a:r>
          </a:p>
          <a:p>
            <a:pPr algn="r">
              <a:spcAft>
                <a:spcPts val="400"/>
              </a:spcAft>
              <a:defRPr/>
            </a:pPr>
            <a:r>
              <a:rPr lang="en-GB" sz="1400" b="1" kern="0" dirty="0">
                <a:solidFill>
                  <a:srgbClr val="143F6A"/>
                </a:solidFill>
                <a:latin typeface="Helvetica Neue"/>
                <a:ea typeface="Helvetica" charset="0"/>
                <a:cs typeface="Helvetica Neue"/>
              </a:rPr>
              <a:t>Australia </a:t>
            </a:r>
          </a:p>
          <a:p>
            <a:pPr algn="r">
              <a:spcAft>
                <a:spcPts val="400"/>
              </a:spcAft>
              <a:defRPr/>
            </a:pPr>
            <a:r>
              <a:rPr lang="en-GB" sz="1400" b="1" kern="0" dirty="0">
                <a:solidFill>
                  <a:srgbClr val="143F6A"/>
                </a:solidFill>
                <a:latin typeface="Helvetica Neue"/>
                <a:ea typeface="Helvetica" charset="0"/>
                <a:cs typeface="Helvetica Neue"/>
              </a:rPr>
              <a:t>Canada </a:t>
            </a:r>
          </a:p>
          <a:p>
            <a:pPr algn="r">
              <a:spcAft>
                <a:spcPts val="400"/>
              </a:spcAft>
              <a:defRPr/>
            </a:pPr>
            <a:r>
              <a:rPr lang="en-GB" sz="1400" b="1" kern="0" dirty="0">
                <a:solidFill>
                  <a:srgbClr val="143F6A"/>
                </a:solidFill>
                <a:latin typeface="Helvetica Neue"/>
                <a:ea typeface="Helvetica" charset="0"/>
                <a:cs typeface="Helvetica Neue"/>
              </a:rPr>
              <a:t>Finland</a:t>
            </a:r>
          </a:p>
          <a:p>
            <a:pPr algn="r">
              <a:spcAft>
                <a:spcPts val="400"/>
              </a:spcAft>
              <a:defRPr/>
            </a:pPr>
            <a:r>
              <a:rPr lang="en-GB" sz="1400" b="1" kern="0" dirty="0">
                <a:solidFill>
                  <a:srgbClr val="143F6A"/>
                </a:solidFill>
                <a:latin typeface="Helvetica Neue"/>
                <a:ea typeface="Helvetica" charset="0"/>
                <a:cs typeface="Helvetica Neue"/>
              </a:rPr>
              <a:t>Germany</a:t>
            </a:r>
          </a:p>
          <a:p>
            <a:pPr algn="r">
              <a:spcAft>
                <a:spcPts val="400"/>
              </a:spcAft>
              <a:defRPr/>
            </a:pPr>
            <a:r>
              <a:rPr lang="en-GB" sz="1400" b="1" kern="0" dirty="0">
                <a:solidFill>
                  <a:srgbClr val="143F6A"/>
                </a:solidFill>
                <a:latin typeface="Helvetica Neue"/>
                <a:ea typeface="Helvetica" charset="0"/>
                <a:cs typeface="Helvetica Neue"/>
              </a:rPr>
              <a:t>USA</a:t>
            </a:r>
          </a:p>
          <a:p>
            <a:pPr algn="r">
              <a:spcAft>
                <a:spcPts val="400"/>
              </a:spcAft>
              <a:defRPr/>
            </a:pPr>
            <a:r>
              <a:rPr lang="en-GB" sz="1400" b="1" kern="0" dirty="0">
                <a:solidFill>
                  <a:srgbClr val="143F6A"/>
                </a:solidFill>
                <a:latin typeface="Helvetica Neue"/>
                <a:ea typeface="Helvetica" charset="0"/>
                <a:cs typeface="Helvetica Neue"/>
              </a:rPr>
              <a:t>Netherlands</a:t>
            </a:r>
          </a:p>
          <a:p>
            <a:pPr algn="r">
              <a:spcAft>
                <a:spcPts val="400"/>
              </a:spcAft>
              <a:defRPr/>
            </a:pPr>
            <a:r>
              <a:rPr lang="en-GB" sz="1400" b="1" kern="0" dirty="0">
                <a:solidFill>
                  <a:srgbClr val="143F6A"/>
                </a:solidFill>
                <a:latin typeface="Helvetica Neue"/>
                <a:ea typeface="Helvetica" charset="0"/>
                <a:cs typeface="Helvetica Neue"/>
              </a:rPr>
              <a:t>Romania</a:t>
            </a:r>
          </a:p>
          <a:p>
            <a:pPr algn="r">
              <a:spcAft>
                <a:spcPts val="400"/>
              </a:spcAft>
              <a:defRPr/>
            </a:pPr>
            <a:r>
              <a:rPr lang="en-GB" sz="1400" b="1" kern="0" dirty="0">
                <a:solidFill>
                  <a:srgbClr val="143F6A"/>
                </a:solidFill>
                <a:latin typeface="Helvetica Neue"/>
                <a:ea typeface="Helvetica" charset="0"/>
                <a:cs typeface="Helvetica Neue"/>
              </a:rPr>
              <a:t>UK </a:t>
            </a:r>
          </a:p>
        </p:txBody>
      </p:sp>
      <p:pic>
        <p:nvPicPr>
          <p:cNvPr id="70" name="Picture 48"/>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404251" y="6414210"/>
            <a:ext cx="372032" cy="372939"/>
          </a:xfrm>
          <a:prstGeom prst="rect">
            <a:avLst/>
          </a:prstGeom>
        </p:spPr>
      </p:pic>
      <p:sp>
        <p:nvSpPr>
          <p:cNvPr id="42" name="CuadroTexto 3"/>
          <p:cNvSpPr txBox="1"/>
          <p:nvPr/>
        </p:nvSpPr>
        <p:spPr>
          <a:xfrm>
            <a:off x="2405419" y="45899"/>
            <a:ext cx="6656421" cy="430887"/>
          </a:xfrm>
          <a:prstGeom prst="rect">
            <a:avLst/>
          </a:prstGeom>
          <a:noFill/>
        </p:spPr>
        <p:txBody>
          <a:bodyPr wrap="square" rtlCol="0">
            <a:spAutoFit/>
          </a:bodyPr>
          <a:lstStyle/>
          <a:p>
            <a:pPr algn="r">
              <a:defRPr/>
            </a:pPr>
            <a:r>
              <a:rPr lang="en-GB" sz="2200" b="1" kern="0" dirty="0">
                <a:solidFill>
                  <a:srgbClr val="374D81"/>
                </a:solidFill>
                <a:latin typeface="Helvetica Neue Light"/>
                <a:ea typeface="Gulim" panose="020B0600000101010101" pitchFamily="34" charset="-127"/>
                <a:cs typeface="Helvetica Neue Light"/>
              </a:rPr>
              <a:t>Members of the International Network of Ecosystems</a:t>
            </a:r>
          </a:p>
        </p:txBody>
      </p:sp>
      <p:sp>
        <p:nvSpPr>
          <p:cNvPr id="6" name="Rectangle 5"/>
          <p:cNvSpPr/>
          <p:nvPr/>
        </p:nvSpPr>
        <p:spPr>
          <a:xfrm>
            <a:off x="6159051" y="461160"/>
            <a:ext cx="2864887" cy="307777"/>
          </a:xfrm>
          <a:prstGeom prst="rect">
            <a:avLst/>
          </a:prstGeom>
        </p:spPr>
        <p:txBody>
          <a:bodyPr wrap="none">
            <a:spAutoFit/>
          </a:bodyPr>
          <a:lstStyle/>
          <a:p>
            <a:pPr algn="r">
              <a:defRPr/>
            </a:pPr>
            <a:r>
              <a:rPr lang="en-GB" sz="1400" b="1" kern="0" dirty="0">
                <a:solidFill>
                  <a:srgbClr val="374D81"/>
                </a:solidFill>
                <a:latin typeface="Helvetica Neue Light" charset="0"/>
                <a:ea typeface="Helvetica Neue Light" charset="0"/>
                <a:cs typeface="Helvetica Neue Light" charset="0"/>
              </a:rPr>
              <a:t>100+ quarterly gatherings per year</a:t>
            </a:r>
          </a:p>
        </p:txBody>
      </p:sp>
      <p:pic>
        <p:nvPicPr>
          <p:cNvPr id="1030" name="Picture 6" descr="Lithuania flag vector - free download"/>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8367290" y="1815040"/>
            <a:ext cx="379377" cy="379377"/>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Portugal flag vector - free download"/>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396325" y="2139902"/>
            <a:ext cx="381595" cy="381595"/>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7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153" y="1499135"/>
            <a:ext cx="397745" cy="398715"/>
          </a:xfrm>
          <a:prstGeom prst="rect">
            <a:avLst/>
          </a:prstGeom>
        </p:spPr>
      </p:pic>
      <p:pic>
        <p:nvPicPr>
          <p:cNvPr id="8" name="Picture 7"/>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404010" y="3090575"/>
            <a:ext cx="381600" cy="381600"/>
          </a:xfrm>
          <a:prstGeom prst="rect">
            <a:avLst/>
          </a:prstGeom>
        </p:spPr>
      </p:pic>
      <p:pic>
        <p:nvPicPr>
          <p:cNvPr id="43" name="Picture 22">
            <a:extLst>
              <a:ext uri="{FF2B5EF4-FFF2-40B4-BE49-F238E27FC236}">
                <a16:creationId xmlns:a16="http://schemas.microsoft.com/office/drawing/2014/main" id="{93FBE7D3-90CE-436A-B3CF-6AE832800B3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67168" y="2366572"/>
            <a:ext cx="379499" cy="380425"/>
          </a:xfrm>
          <a:prstGeom prst="rect">
            <a:avLst/>
          </a:prstGeom>
        </p:spPr>
      </p:pic>
      <p:cxnSp>
        <p:nvCxnSpPr>
          <p:cNvPr id="50" name="Straight Connector 9"/>
          <p:cNvCxnSpPr/>
          <p:nvPr/>
        </p:nvCxnSpPr>
        <p:spPr>
          <a:xfrm>
            <a:off x="1666826" y="728822"/>
            <a:ext cx="73448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Image result for malta flag circle">
            <a:extLst>
              <a:ext uri="{FF2B5EF4-FFF2-40B4-BE49-F238E27FC236}">
                <a16:creationId xmlns:a16="http://schemas.microsoft.com/office/drawing/2014/main" id="{14056BD9-68FB-457E-AC7B-AF7AEF5A1E80}"/>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8272809" y="2869132"/>
            <a:ext cx="568215" cy="42526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AB425761-22D0-4C08-9925-026F98BD9C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67168" y="1365388"/>
            <a:ext cx="387637" cy="388584"/>
          </a:xfrm>
          <a:prstGeom prst="rect">
            <a:avLst/>
          </a:prstGeom>
        </p:spPr>
      </p:pic>
      <p:pic>
        <p:nvPicPr>
          <p:cNvPr id="46" name="Picture 45" descr="A picture containing clipart&#10;&#10;Description automatically generated">
            <a:extLst>
              <a:ext uri="{FF2B5EF4-FFF2-40B4-BE49-F238E27FC236}">
                <a16:creationId xmlns:a16="http://schemas.microsoft.com/office/drawing/2014/main" id="{E8B524B1-EECF-4658-A87E-304E0063F515}"/>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44796" y="14299"/>
            <a:ext cx="761346" cy="754638"/>
          </a:xfrm>
          <a:prstGeom prst="rect">
            <a:avLst/>
          </a:prstGeom>
        </p:spPr>
      </p:pic>
      <p:pic>
        <p:nvPicPr>
          <p:cNvPr id="49" name="Imagen 7" descr="Ecosystem Diagram Final New-01.png">
            <a:extLst>
              <a:ext uri="{FF2B5EF4-FFF2-40B4-BE49-F238E27FC236}">
                <a16:creationId xmlns:a16="http://schemas.microsoft.com/office/drawing/2014/main" id="{3F0B9E0F-50FF-4A51-9571-AEF617928E9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913903" y="5044553"/>
            <a:ext cx="1706220" cy="1766931"/>
          </a:xfrm>
          <a:prstGeom prst="rect">
            <a:avLst/>
          </a:prstGeom>
        </p:spPr>
      </p:pic>
    </p:spTree>
    <p:extLst>
      <p:ext uri="{BB962C8B-B14F-4D97-AF65-F5344CB8AC3E}">
        <p14:creationId xmlns:p14="http://schemas.microsoft.com/office/powerpoint/2010/main" val="17472148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116632"/>
            <a:ext cx="8229600" cy="158006"/>
          </a:xfrm>
        </p:spPr>
        <p:txBody>
          <a:bodyPr>
            <a:normAutofit fontScale="90000"/>
          </a:bodyPr>
          <a:lstStyle/>
          <a:p>
            <a:r>
              <a:rPr lang="en-GB" dirty="0" smtClean="0"/>
              <a:t> </a:t>
            </a:r>
            <a:endParaRPr lang="en-GB" dirty="0"/>
          </a:p>
        </p:txBody>
      </p:sp>
      <p:sp>
        <p:nvSpPr>
          <p:cNvPr id="3" name="Content Placeholder 2"/>
          <p:cNvSpPr>
            <a:spLocks noGrp="1"/>
          </p:cNvSpPr>
          <p:nvPr>
            <p:ph idx="1"/>
          </p:nvPr>
        </p:nvSpPr>
        <p:spPr>
          <a:xfrm>
            <a:off x="0" y="0"/>
            <a:ext cx="9144000" cy="6858000"/>
          </a:xfrm>
        </p:spPr>
        <p:style>
          <a:lnRef idx="1">
            <a:schemeClr val="accent3"/>
          </a:lnRef>
          <a:fillRef idx="2">
            <a:schemeClr val="accent3"/>
          </a:fillRef>
          <a:effectRef idx="1">
            <a:schemeClr val="accent3"/>
          </a:effectRef>
          <a:fontRef idx="minor">
            <a:schemeClr val="dk1"/>
          </a:fontRef>
        </p:style>
        <p:txBody>
          <a:bodyPr>
            <a:normAutofit/>
          </a:bodyPr>
          <a:lstStyle/>
          <a:p>
            <a:pPr>
              <a:buNone/>
            </a:pPr>
            <a:r>
              <a:rPr lang="en-GB" sz="2800" dirty="0" smtClean="0"/>
              <a:t>				</a:t>
            </a:r>
            <a:endParaRPr lang="en-GB" sz="2800" dirty="0"/>
          </a:p>
        </p:txBody>
      </p:sp>
      <p:sp>
        <p:nvSpPr>
          <p:cNvPr id="6" name="Rounded Rectangle 5"/>
          <p:cNvSpPr/>
          <p:nvPr/>
        </p:nvSpPr>
        <p:spPr>
          <a:xfrm>
            <a:off x="5940152" y="5661248"/>
            <a:ext cx="3024336" cy="1080120"/>
          </a:xfrm>
          <a:prstGeom prst="roundRect">
            <a:avLst/>
          </a:prstGeom>
          <a:solidFill>
            <a:schemeClr val="accent4">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smtClean="0"/>
              <a:t>Adverse and traumatic experiences including ACEs </a:t>
            </a:r>
            <a:r>
              <a:rPr lang="en-GB" i="1" dirty="0" smtClean="0"/>
              <a:t>(Environmental Distal Risk Factors)</a:t>
            </a:r>
            <a:endParaRPr lang="en-GB" i="1" dirty="0"/>
          </a:p>
        </p:txBody>
      </p:sp>
      <p:sp>
        <p:nvSpPr>
          <p:cNvPr id="7" name="Rounded Rectangle 6"/>
          <p:cNvSpPr/>
          <p:nvPr/>
        </p:nvSpPr>
        <p:spPr>
          <a:xfrm>
            <a:off x="3203848" y="5517232"/>
            <a:ext cx="2232248" cy="41034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smtClean="0"/>
              <a:t>Chronic Toxic Stress</a:t>
            </a:r>
            <a:endParaRPr lang="en-GB" dirty="0"/>
          </a:p>
        </p:txBody>
      </p:sp>
      <p:sp>
        <p:nvSpPr>
          <p:cNvPr id="8" name="Rounded Rectangle 7"/>
          <p:cNvSpPr/>
          <p:nvPr/>
        </p:nvSpPr>
        <p:spPr>
          <a:xfrm>
            <a:off x="2411760" y="4581128"/>
            <a:ext cx="3744416"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smtClean="0"/>
              <a:t>Disrupted neurobiological development and </a:t>
            </a:r>
            <a:r>
              <a:rPr lang="en-GB" dirty="0" err="1" smtClean="0"/>
              <a:t>allostatic</a:t>
            </a:r>
            <a:r>
              <a:rPr lang="en-GB" dirty="0" smtClean="0"/>
              <a:t> load</a:t>
            </a:r>
            <a:endParaRPr lang="en-GB" dirty="0"/>
          </a:p>
        </p:txBody>
      </p:sp>
      <p:sp>
        <p:nvSpPr>
          <p:cNvPr id="9" name="Rounded Rectangle 8"/>
          <p:cNvSpPr/>
          <p:nvPr/>
        </p:nvSpPr>
        <p:spPr>
          <a:xfrm>
            <a:off x="2411760" y="2924944"/>
            <a:ext cx="3744416" cy="144016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smtClean="0"/>
              <a:t>Social, cognitive and emotional impairment </a:t>
            </a:r>
            <a:r>
              <a:rPr lang="en-GB" i="1" dirty="0" smtClean="0"/>
              <a:t>(Proximal Risk Factors)</a:t>
            </a:r>
            <a:endParaRPr lang="en-GB" i="1" dirty="0"/>
          </a:p>
        </p:txBody>
      </p:sp>
      <p:sp>
        <p:nvSpPr>
          <p:cNvPr id="10" name="Rounded Rectangle 9"/>
          <p:cNvSpPr/>
          <p:nvPr/>
        </p:nvSpPr>
        <p:spPr>
          <a:xfrm>
            <a:off x="2411760" y="188640"/>
            <a:ext cx="4032448" cy="23762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1" name="Rounded Rectangle 10"/>
          <p:cNvSpPr/>
          <p:nvPr/>
        </p:nvSpPr>
        <p:spPr>
          <a:xfrm>
            <a:off x="3563888" y="332656"/>
            <a:ext cx="1872208" cy="57606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Mental disorders</a:t>
            </a:r>
            <a:endParaRPr lang="en-GB" dirty="0"/>
          </a:p>
        </p:txBody>
      </p:sp>
      <p:sp>
        <p:nvSpPr>
          <p:cNvPr id="12" name="Rounded Rectangle 11"/>
          <p:cNvSpPr/>
          <p:nvPr/>
        </p:nvSpPr>
        <p:spPr>
          <a:xfrm>
            <a:off x="2699792" y="1412776"/>
            <a:ext cx="1368152"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smtClean="0"/>
              <a:t>Social problems</a:t>
            </a:r>
            <a:endParaRPr lang="en-GB" dirty="0"/>
          </a:p>
        </p:txBody>
      </p:sp>
      <p:sp>
        <p:nvSpPr>
          <p:cNvPr id="13" name="Rounded Rectangle 12"/>
          <p:cNvSpPr/>
          <p:nvPr/>
        </p:nvSpPr>
        <p:spPr>
          <a:xfrm>
            <a:off x="4932040" y="1412776"/>
            <a:ext cx="1346448"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smtClean="0"/>
              <a:t>Health harming behaviours</a:t>
            </a:r>
            <a:endParaRPr lang="en-GB" dirty="0"/>
          </a:p>
        </p:txBody>
      </p:sp>
      <p:sp>
        <p:nvSpPr>
          <p:cNvPr id="15" name="Rounded Rectangle 14"/>
          <p:cNvSpPr/>
          <p:nvPr/>
        </p:nvSpPr>
        <p:spPr>
          <a:xfrm>
            <a:off x="323528" y="1988840"/>
            <a:ext cx="1584176" cy="30243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smtClean="0"/>
              <a:t>Chronic Toxic </a:t>
            </a:r>
          </a:p>
          <a:p>
            <a:pPr algn="ctr"/>
            <a:r>
              <a:rPr lang="en-GB" dirty="0" smtClean="0"/>
              <a:t>Stress</a:t>
            </a:r>
            <a:endParaRPr lang="en-GB" dirty="0"/>
          </a:p>
        </p:txBody>
      </p:sp>
      <p:sp>
        <p:nvSpPr>
          <p:cNvPr id="16" name="Rounded Rectangle 15"/>
          <p:cNvSpPr/>
          <p:nvPr/>
        </p:nvSpPr>
        <p:spPr>
          <a:xfrm>
            <a:off x="6300192" y="2276872"/>
            <a:ext cx="2736304" cy="3240360"/>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smtClean="0"/>
              <a:t>Moderators</a:t>
            </a:r>
          </a:p>
          <a:p>
            <a:r>
              <a:rPr lang="en-GB" sz="1400" dirty="0" err="1" smtClean="0"/>
              <a:t>Biopsychosocial</a:t>
            </a:r>
            <a:r>
              <a:rPr lang="en-GB" sz="1400" dirty="0" smtClean="0"/>
              <a:t> conditions that:</a:t>
            </a:r>
          </a:p>
          <a:p>
            <a:pPr>
              <a:buFont typeface="Arial" pitchFamily="34" charset="0"/>
              <a:buChar char="•"/>
            </a:pPr>
            <a:r>
              <a:rPr lang="en-GB" sz="1400" dirty="0" smtClean="0"/>
              <a:t> Raise themes or concerns </a:t>
            </a:r>
            <a:r>
              <a:rPr lang="en-GB" sz="1400" dirty="0" err="1" smtClean="0"/>
              <a:t>eg</a:t>
            </a:r>
            <a:r>
              <a:rPr lang="en-GB" sz="1400" dirty="0" smtClean="0"/>
              <a:t> threat-anxiety; loss-depression</a:t>
            </a:r>
          </a:p>
          <a:p>
            <a:pPr>
              <a:buFont typeface="Arial" pitchFamily="34" charset="0"/>
              <a:buChar char="•"/>
            </a:pPr>
            <a:r>
              <a:rPr lang="en-GB" sz="1400" dirty="0" smtClean="0"/>
              <a:t>Shape responses through modelling, observational learning and reinforcement </a:t>
            </a:r>
            <a:r>
              <a:rPr lang="en-GB" sz="1400" dirty="0" err="1" smtClean="0"/>
              <a:t>eg</a:t>
            </a:r>
            <a:r>
              <a:rPr lang="en-GB" sz="1400" dirty="0" smtClean="0"/>
              <a:t> violence </a:t>
            </a:r>
            <a:r>
              <a:rPr lang="en-GB" sz="1400" dirty="0" err="1" smtClean="0"/>
              <a:t>vs</a:t>
            </a:r>
            <a:r>
              <a:rPr lang="en-GB" sz="1400" dirty="0" smtClean="0"/>
              <a:t> sports; </a:t>
            </a:r>
            <a:r>
              <a:rPr lang="en-GB" sz="1400" dirty="0" err="1" smtClean="0"/>
              <a:t>slimmness</a:t>
            </a:r>
            <a:r>
              <a:rPr lang="en-GB" sz="1400" dirty="0" smtClean="0"/>
              <a:t> and </a:t>
            </a:r>
            <a:r>
              <a:rPr lang="en-GB" sz="1400" dirty="0"/>
              <a:t> </a:t>
            </a:r>
            <a:r>
              <a:rPr lang="en-GB" sz="1400" dirty="0" smtClean="0"/>
              <a:t>dieting over-praised</a:t>
            </a:r>
          </a:p>
          <a:p>
            <a:pPr>
              <a:buFont typeface="Arial" pitchFamily="34" charset="0"/>
              <a:buChar char="•"/>
            </a:pPr>
            <a:r>
              <a:rPr lang="en-GB" sz="1400" dirty="0" smtClean="0"/>
              <a:t>Change the value of stimuli </a:t>
            </a:r>
            <a:r>
              <a:rPr lang="en-GB" sz="1400" dirty="0" err="1" smtClean="0"/>
              <a:t>eg</a:t>
            </a:r>
            <a:r>
              <a:rPr lang="en-GB" sz="1400" dirty="0" smtClean="0"/>
              <a:t> high reward sensitivity for alcohol; hunger will increase reinforcement value of food</a:t>
            </a:r>
          </a:p>
        </p:txBody>
      </p:sp>
      <p:sp>
        <p:nvSpPr>
          <p:cNvPr id="17" name="Rounded Rectangle 16"/>
          <p:cNvSpPr/>
          <p:nvPr/>
        </p:nvSpPr>
        <p:spPr>
          <a:xfrm>
            <a:off x="395536" y="5373216"/>
            <a:ext cx="1490464" cy="1368152"/>
          </a:xfrm>
          <a:prstGeom prst="round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smtClean="0"/>
              <a:t>Congenital factors </a:t>
            </a:r>
            <a:r>
              <a:rPr lang="en-GB" i="1" dirty="0" smtClean="0"/>
              <a:t>(Biological Distal Risk Factors)</a:t>
            </a:r>
            <a:endParaRPr lang="en-GB" i="1" dirty="0"/>
          </a:p>
        </p:txBody>
      </p:sp>
      <p:sp>
        <p:nvSpPr>
          <p:cNvPr id="18" name="Rounded Rectangle 17"/>
          <p:cNvSpPr/>
          <p:nvPr/>
        </p:nvSpPr>
        <p:spPr>
          <a:xfrm>
            <a:off x="7020272" y="332656"/>
            <a:ext cx="1944216" cy="1656184"/>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smtClean="0"/>
              <a:t>Current environmental factors</a:t>
            </a:r>
            <a:endParaRPr lang="en-GB" dirty="0"/>
          </a:p>
        </p:txBody>
      </p:sp>
      <p:sp>
        <p:nvSpPr>
          <p:cNvPr id="43" name="Left-Right Arrow 42"/>
          <p:cNvSpPr/>
          <p:nvPr/>
        </p:nvSpPr>
        <p:spPr>
          <a:xfrm>
            <a:off x="1907704" y="6165304"/>
            <a:ext cx="4032448"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Up Arrow 43"/>
          <p:cNvSpPr/>
          <p:nvPr/>
        </p:nvSpPr>
        <p:spPr>
          <a:xfrm>
            <a:off x="4355976" y="5949280"/>
            <a:ext cx="288032"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Up Arrow 44"/>
          <p:cNvSpPr/>
          <p:nvPr/>
        </p:nvSpPr>
        <p:spPr>
          <a:xfrm>
            <a:off x="4355976" y="5229200"/>
            <a:ext cx="288032"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Up Arrow 45"/>
          <p:cNvSpPr/>
          <p:nvPr/>
        </p:nvSpPr>
        <p:spPr>
          <a:xfrm>
            <a:off x="4355976" y="4365104"/>
            <a:ext cx="288032"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Up Arrow 46"/>
          <p:cNvSpPr/>
          <p:nvPr/>
        </p:nvSpPr>
        <p:spPr>
          <a:xfrm>
            <a:off x="4355976" y="2564904"/>
            <a:ext cx="288032"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Left-Right Arrow 52"/>
          <p:cNvSpPr/>
          <p:nvPr/>
        </p:nvSpPr>
        <p:spPr>
          <a:xfrm rot="18256680" flipV="1">
            <a:off x="3226805" y="998610"/>
            <a:ext cx="578732" cy="31153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Left-Right Arrow 53"/>
          <p:cNvSpPr/>
          <p:nvPr/>
        </p:nvSpPr>
        <p:spPr>
          <a:xfrm rot="3493388">
            <a:off x="5226960" y="999532"/>
            <a:ext cx="568308" cy="3326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Left-Right Arrow 54"/>
          <p:cNvSpPr/>
          <p:nvPr/>
        </p:nvSpPr>
        <p:spPr>
          <a:xfrm>
            <a:off x="4067944" y="1700808"/>
            <a:ext cx="864096"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Left-Right Arrow 55"/>
          <p:cNvSpPr/>
          <p:nvPr/>
        </p:nvSpPr>
        <p:spPr>
          <a:xfrm>
            <a:off x="6444208" y="1124744"/>
            <a:ext cx="576064"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Left-Right Arrow 56"/>
          <p:cNvSpPr/>
          <p:nvPr/>
        </p:nvSpPr>
        <p:spPr>
          <a:xfrm>
            <a:off x="1907704" y="2132856"/>
            <a:ext cx="504056"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Left-Right Arrow 57"/>
          <p:cNvSpPr/>
          <p:nvPr/>
        </p:nvSpPr>
        <p:spPr>
          <a:xfrm>
            <a:off x="1907704" y="3501008"/>
            <a:ext cx="504056"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Left-Right Arrow 58"/>
          <p:cNvSpPr/>
          <p:nvPr/>
        </p:nvSpPr>
        <p:spPr>
          <a:xfrm>
            <a:off x="1907704" y="4653136"/>
            <a:ext cx="504056"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Left Arrow 60"/>
          <p:cNvSpPr/>
          <p:nvPr/>
        </p:nvSpPr>
        <p:spPr>
          <a:xfrm>
            <a:off x="4572000" y="2708920"/>
            <a:ext cx="1728192" cy="21602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323528" y="404664"/>
            <a:ext cx="1584176" cy="11521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smtClean="0"/>
              <a:t>Physical health problems</a:t>
            </a:r>
            <a:endParaRPr lang="en-GB" dirty="0"/>
          </a:p>
        </p:txBody>
      </p:sp>
      <p:sp>
        <p:nvSpPr>
          <p:cNvPr id="30" name="Left-Right Arrow 29"/>
          <p:cNvSpPr/>
          <p:nvPr/>
        </p:nvSpPr>
        <p:spPr>
          <a:xfrm>
            <a:off x="1907704" y="980728"/>
            <a:ext cx="504056"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Left-Right Arrow 30"/>
          <p:cNvSpPr/>
          <p:nvPr/>
        </p:nvSpPr>
        <p:spPr>
          <a:xfrm rot="16200000">
            <a:off x="971600" y="1628800"/>
            <a:ext cx="432048"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62871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But not everyone who experiences adversity will develop problems...</a:t>
            </a:r>
            <a:endParaRPr lang="en-GB" dirty="0"/>
          </a:p>
        </p:txBody>
      </p:sp>
      <p:sp>
        <p:nvSpPr>
          <p:cNvPr id="3" name="Content Placeholder 2"/>
          <p:cNvSpPr>
            <a:spLocks noGrp="1"/>
          </p:cNvSpPr>
          <p:nvPr>
            <p:ph idx="1"/>
          </p:nvPr>
        </p:nvSpPr>
        <p:spPr/>
        <p:txBody>
          <a:bodyPr>
            <a:normAutofit/>
          </a:bodyPr>
          <a:lstStyle/>
          <a:p>
            <a:r>
              <a:rPr lang="en-GB" sz="8800" dirty="0" smtClean="0"/>
              <a:t>Why not?</a:t>
            </a:r>
            <a:endParaRPr lang="en-GB" sz="8800" dirty="0"/>
          </a:p>
        </p:txBody>
      </p:sp>
    </p:spTree>
    <p:extLst>
      <p:ext uri="{BB962C8B-B14F-4D97-AF65-F5344CB8AC3E}">
        <p14:creationId xmlns:p14="http://schemas.microsoft.com/office/powerpoint/2010/main" val="25490630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Resilience</a:t>
            </a:r>
            <a:endParaRPr lang="en-GB" dirty="0"/>
          </a:p>
        </p:txBody>
      </p:sp>
      <p:sp>
        <p:nvSpPr>
          <p:cNvPr id="3" name="Content Placeholder 2"/>
          <p:cNvSpPr>
            <a:spLocks noGrp="1"/>
          </p:cNvSpPr>
          <p:nvPr>
            <p:ph idx="1"/>
          </p:nvPr>
        </p:nvSpPr>
        <p:spPr/>
        <p:txBody>
          <a:bodyPr/>
          <a:lstStyle/>
          <a:p>
            <a:r>
              <a:rPr lang="en-GB" dirty="0" smtClean="0"/>
              <a:t>Modern concepts of resilience originated in studying groups of young people who had been exposed to ACEs</a:t>
            </a:r>
          </a:p>
          <a:p>
            <a:r>
              <a:rPr lang="en-GB" dirty="0" smtClean="0"/>
              <a:t>Some developed social, physical and mental health problems and some did not</a:t>
            </a:r>
          </a:p>
          <a:p>
            <a:r>
              <a:rPr lang="en-GB" dirty="0" smtClean="0"/>
              <a:t>The set of characteristics found in the set of young people who were less negatively affected by adversity was termed “resilience”</a:t>
            </a:r>
            <a:endParaRPr lang="en-GB" dirty="0"/>
          </a:p>
        </p:txBody>
      </p:sp>
    </p:spTree>
    <p:extLst>
      <p:ext uri="{BB962C8B-B14F-4D97-AF65-F5344CB8AC3E}">
        <p14:creationId xmlns:p14="http://schemas.microsoft.com/office/powerpoint/2010/main" val="12697133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components of resilience</a:t>
            </a:r>
            <a:endParaRPr lang="en-GB" dirty="0"/>
          </a:p>
        </p:txBody>
      </p:sp>
      <p:sp>
        <p:nvSpPr>
          <p:cNvPr id="3" name="Content Placeholder 2"/>
          <p:cNvSpPr>
            <a:spLocks noGrp="1"/>
          </p:cNvSpPr>
          <p:nvPr>
            <p:ph idx="1"/>
          </p:nvPr>
        </p:nvSpPr>
        <p:spPr/>
        <p:txBody>
          <a:bodyPr/>
          <a:lstStyle/>
          <a:p>
            <a:r>
              <a:rPr lang="en-GB" dirty="0" smtClean="0"/>
              <a:t>Emotion regulation skills</a:t>
            </a:r>
          </a:p>
          <a:p>
            <a:r>
              <a:rPr lang="en-GB" dirty="0" smtClean="0"/>
              <a:t>Problem solving skills</a:t>
            </a:r>
          </a:p>
          <a:p>
            <a:r>
              <a:rPr lang="en-GB" dirty="0" smtClean="0"/>
              <a:t>Sense of self-agency</a:t>
            </a:r>
          </a:p>
          <a:p>
            <a:r>
              <a:rPr lang="en-GB" dirty="0" smtClean="0"/>
              <a:t>Hopefulness</a:t>
            </a:r>
          </a:p>
          <a:p>
            <a:r>
              <a:rPr lang="en-GB" dirty="0" smtClean="0"/>
              <a:t>Effective interpersonal relationships</a:t>
            </a:r>
          </a:p>
          <a:p>
            <a:endParaRPr lang="en-GB" dirty="0" smtClean="0"/>
          </a:p>
          <a:p>
            <a:endParaRPr lang="en-GB" dirty="0"/>
          </a:p>
        </p:txBody>
      </p:sp>
    </p:spTree>
    <p:extLst>
      <p:ext uri="{BB962C8B-B14F-4D97-AF65-F5344CB8AC3E}">
        <p14:creationId xmlns:p14="http://schemas.microsoft.com/office/powerpoint/2010/main" val="14961089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Resilience building</a:t>
            </a:r>
            <a:endParaRPr lang="en-GB" dirty="0"/>
          </a:p>
        </p:txBody>
      </p:sp>
      <p:sp>
        <p:nvSpPr>
          <p:cNvPr id="3" name="Content Placeholder 2"/>
          <p:cNvSpPr>
            <a:spLocks noGrp="1"/>
          </p:cNvSpPr>
          <p:nvPr>
            <p:ph idx="1"/>
          </p:nvPr>
        </p:nvSpPr>
        <p:spPr/>
        <p:txBody>
          <a:bodyPr>
            <a:normAutofit/>
          </a:bodyPr>
          <a:lstStyle/>
          <a:p>
            <a:r>
              <a:rPr lang="en-GB" dirty="0" smtClean="0"/>
              <a:t>The brain is plastic and the body wants to heal</a:t>
            </a:r>
          </a:p>
          <a:p>
            <a:r>
              <a:rPr lang="en-GB" dirty="0" smtClean="0"/>
              <a:t>Practices that build resilience can change chronic toxic stress into tolerable stress, the brain can slowly undo many of the stress induced changes and the body can start to recover </a:t>
            </a:r>
          </a:p>
          <a:p>
            <a:r>
              <a:rPr lang="en-GB" dirty="0" smtClean="0"/>
              <a:t>Furthermore, if parents make these changes, it can help reduce intergenerational transmission of ACEs</a:t>
            </a:r>
          </a:p>
          <a:p>
            <a:endParaRPr lang="en-GB" dirty="0"/>
          </a:p>
        </p:txBody>
      </p:sp>
    </p:spTree>
    <p:extLst>
      <p:ext uri="{BB962C8B-B14F-4D97-AF65-F5344CB8AC3E}">
        <p14:creationId xmlns:p14="http://schemas.microsoft.com/office/powerpoint/2010/main" val="5281398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Supporting Self Management</a:t>
            </a:r>
            <a:endParaRPr lang="en-GB" dirty="0"/>
          </a:p>
        </p:txBody>
      </p:sp>
      <p:sp>
        <p:nvSpPr>
          <p:cNvPr id="3" name="Content Placeholder 2"/>
          <p:cNvSpPr>
            <a:spLocks noGrp="1"/>
          </p:cNvSpPr>
          <p:nvPr>
            <p:ph idx="1"/>
          </p:nvPr>
        </p:nvSpPr>
        <p:spPr/>
        <p:txBody>
          <a:bodyPr>
            <a:normAutofit lnSpcReduction="10000"/>
          </a:bodyPr>
          <a:lstStyle/>
          <a:p>
            <a:r>
              <a:rPr lang="en-GB" dirty="0" smtClean="0"/>
              <a:t>Supporting Self Management Skills Training includes:</a:t>
            </a:r>
          </a:p>
          <a:p>
            <a:pPr lvl="1"/>
            <a:r>
              <a:rPr lang="en-GB" dirty="0" smtClean="0">
                <a:solidFill>
                  <a:srgbClr val="FF0000"/>
                </a:solidFill>
              </a:rPr>
              <a:t>Emotion regulation skills </a:t>
            </a:r>
          </a:p>
          <a:p>
            <a:pPr lvl="1"/>
            <a:r>
              <a:rPr lang="en-GB" dirty="0" smtClean="0">
                <a:solidFill>
                  <a:srgbClr val="FF0000"/>
                </a:solidFill>
              </a:rPr>
              <a:t>Problem solving skills</a:t>
            </a:r>
          </a:p>
          <a:p>
            <a:pPr lvl="1"/>
            <a:r>
              <a:rPr lang="en-GB" dirty="0" smtClean="0"/>
              <a:t>Relationship skills</a:t>
            </a:r>
          </a:p>
          <a:p>
            <a:r>
              <a:rPr lang="en-GB" dirty="0" smtClean="0"/>
              <a:t>Application of these skills in vivo leads to:</a:t>
            </a:r>
          </a:p>
          <a:p>
            <a:pPr lvl="1"/>
            <a:r>
              <a:rPr lang="en-GB" dirty="0" smtClean="0"/>
              <a:t>Improved emotion regulation effectiveness</a:t>
            </a:r>
          </a:p>
          <a:p>
            <a:pPr lvl="1"/>
            <a:r>
              <a:rPr lang="en-GB" dirty="0"/>
              <a:t>I</a:t>
            </a:r>
            <a:r>
              <a:rPr lang="en-GB" dirty="0" smtClean="0"/>
              <a:t>ncreased interpersonal effectiveness</a:t>
            </a:r>
            <a:endParaRPr lang="en-GB" dirty="0"/>
          </a:p>
          <a:p>
            <a:pPr lvl="1"/>
            <a:r>
              <a:rPr lang="en-GB" dirty="0" smtClean="0"/>
              <a:t>Enhanced overall self management effectiveness</a:t>
            </a:r>
          </a:p>
          <a:p>
            <a:r>
              <a:rPr lang="en-GB" dirty="0" smtClean="0"/>
              <a:t>Leading in turn to:</a:t>
            </a:r>
          </a:p>
          <a:p>
            <a:pPr lvl="1"/>
            <a:r>
              <a:rPr lang="en-GB" dirty="0" smtClean="0"/>
              <a:t>Improved </a:t>
            </a:r>
            <a:r>
              <a:rPr lang="en-GB" dirty="0" smtClean="0">
                <a:solidFill>
                  <a:srgbClr val="FF0000"/>
                </a:solidFill>
              </a:rPr>
              <a:t>sense of self-agency</a:t>
            </a:r>
          </a:p>
          <a:p>
            <a:pPr lvl="1"/>
            <a:r>
              <a:rPr lang="en-GB" dirty="0" smtClean="0"/>
              <a:t>Increased </a:t>
            </a:r>
            <a:r>
              <a:rPr lang="en-GB" dirty="0" smtClean="0">
                <a:solidFill>
                  <a:srgbClr val="FF0000"/>
                </a:solidFill>
              </a:rPr>
              <a:t>hopefulness</a:t>
            </a:r>
          </a:p>
          <a:p>
            <a:pPr lvl="1"/>
            <a:r>
              <a:rPr lang="en-GB" dirty="0" smtClean="0"/>
              <a:t>More </a:t>
            </a:r>
            <a:r>
              <a:rPr lang="en-GB" dirty="0" smtClean="0">
                <a:solidFill>
                  <a:srgbClr val="FF0000"/>
                </a:solidFill>
              </a:rPr>
              <a:t>effective interpersonal relationships</a:t>
            </a:r>
            <a:endParaRPr lang="en-GB" dirty="0">
              <a:solidFill>
                <a:srgbClr val="FF0000"/>
              </a:solidFill>
            </a:endParaRPr>
          </a:p>
        </p:txBody>
      </p:sp>
    </p:spTree>
    <p:extLst>
      <p:ext uri="{BB962C8B-B14F-4D97-AF65-F5344CB8AC3E}">
        <p14:creationId xmlns:p14="http://schemas.microsoft.com/office/powerpoint/2010/main" val="1395615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Who is likely to benefit from this approach?</a:t>
            </a:r>
            <a:endParaRPr lang="en-GB" dirty="0"/>
          </a:p>
        </p:txBody>
      </p:sp>
      <p:sp>
        <p:nvSpPr>
          <p:cNvPr id="3" name="Content Placeholder 2"/>
          <p:cNvSpPr>
            <a:spLocks noGrp="1"/>
          </p:cNvSpPr>
          <p:nvPr>
            <p:ph idx="1"/>
          </p:nvPr>
        </p:nvSpPr>
        <p:spPr/>
        <p:txBody>
          <a:bodyPr/>
          <a:lstStyle/>
          <a:p>
            <a:r>
              <a:rPr lang="en-GB" dirty="0" smtClean="0"/>
              <a:t>People who display the two primary characteristics of mental ill health</a:t>
            </a:r>
          </a:p>
          <a:p>
            <a:r>
              <a:rPr lang="en-GB" dirty="0" smtClean="0"/>
              <a:t>People who are able to learn and apply new skills</a:t>
            </a:r>
          </a:p>
          <a:p>
            <a:r>
              <a:rPr lang="en-GB" dirty="0" smtClean="0"/>
              <a:t>People who are motivated to learn and apply new skills in working towards better mental health</a:t>
            </a:r>
          </a:p>
        </p:txBody>
      </p:sp>
    </p:spTree>
    <p:extLst>
      <p:ext uri="{BB962C8B-B14F-4D97-AF65-F5344CB8AC3E}">
        <p14:creationId xmlns:p14="http://schemas.microsoft.com/office/powerpoint/2010/main" val="35432470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two primary characteristics of mental ill health</a:t>
            </a:r>
            <a:endParaRPr lang="en-GB" dirty="0"/>
          </a:p>
        </p:txBody>
      </p:sp>
      <p:sp>
        <p:nvSpPr>
          <p:cNvPr id="3" name="Content Placeholder 2"/>
          <p:cNvSpPr>
            <a:spLocks noGrp="1"/>
          </p:cNvSpPr>
          <p:nvPr>
            <p:ph idx="1"/>
          </p:nvPr>
        </p:nvSpPr>
        <p:spPr>
          <a:xfrm>
            <a:off x="395536" y="1628800"/>
            <a:ext cx="8229600" cy="4525963"/>
          </a:xfrm>
        </p:spPr>
        <p:txBody>
          <a:bodyPr>
            <a:noAutofit/>
          </a:bodyPr>
          <a:lstStyle/>
          <a:p>
            <a:r>
              <a:rPr lang="en-GB" dirty="0" smtClean="0"/>
              <a:t>Distress </a:t>
            </a:r>
          </a:p>
          <a:p>
            <a:pPr lvl="1"/>
            <a:r>
              <a:rPr lang="en-GB" sz="3200" dirty="0" smtClean="0"/>
              <a:t>aka </a:t>
            </a:r>
            <a:r>
              <a:rPr lang="en-GB" sz="3200" i="1" dirty="0" smtClean="0"/>
              <a:t>problems in emotion regulation</a:t>
            </a:r>
          </a:p>
          <a:p>
            <a:r>
              <a:rPr lang="en-GB" dirty="0" smtClean="0"/>
              <a:t>Dysfunction </a:t>
            </a:r>
          </a:p>
          <a:p>
            <a:pPr lvl="1"/>
            <a:r>
              <a:rPr lang="en-GB" sz="3200" dirty="0" smtClean="0"/>
              <a:t>aka </a:t>
            </a:r>
            <a:r>
              <a:rPr lang="en-GB" sz="3200" i="1" dirty="0" smtClean="0"/>
              <a:t>problems in self management</a:t>
            </a:r>
          </a:p>
          <a:p>
            <a:r>
              <a:rPr lang="en-GB" dirty="0" smtClean="0"/>
              <a:t>Skills remediation for emotion regulation and broader self management difficulties can form a key component in responding to mental health problems across diagnostic categories</a:t>
            </a:r>
            <a:endParaRPr lang="en-GB" dirty="0"/>
          </a:p>
        </p:txBody>
      </p:sp>
    </p:spTree>
    <p:extLst>
      <p:ext uri="{BB962C8B-B14F-4D97-AF65-F5344CB8AC3E}">
        <p14:creationId xmlns:p14="http://schemas.microsoft.com/office/powerpoint/2010/main" val="116882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Shape 135"/>
          <p:cNvPicPr preferRelativeResize="0"/>
          <p:nvPr/>
        </p:nvPicPr>
        <p:blipFill>
          <a:blip r:embed="rId3" cstate="print"/>
          <a:stretch>
            <a:fillRect/>
          </a:stretch>
        </p:blipFill>
        <p:spPr>
          <a:xfrm>
            <a:off x="0" y="0"/>
            <a:ext cx="9144000" cy="6858000"/>
          </a:xfrm>
          <a:prstGeom prst="rect">
            <a:avLst/>
          </a:prstGeom>
          <a:noFill/>
          <a:ln>
            <a:noFill/>
          </a:ln>
        </p:spPr>
      </p:pic>
      <p:sp>
        <p:nvSpPr>
          <p:cNvPr id="136" name="Shape 136"/>
          <p:cNvSpPr txBox="1">
            <a:spLocks noGrp="1"/>
          </p:cNvSpPr>
          <p:nvPr>
            <p:ph type="body" idx="4294967295"/>
          </p:nvPr>
        </p:nvSpPr>
        <p:spPr>
          <a:xfrm>
            <a:off x="1171500" y="2894550"/>
            <a:ext cx="2653200" cy="1068899"/>
          </a:xfrm>
          <a:prstGeom prst="rect">
            <a:avLst/>
          </a:prstGeom>
        </p:spPr>
        <p:txBody>
          <a:bodyPr lIns="91425" tIns="91425" rIns="91425" bIns="91425" anchor="ctr" anchorCtr="0">
            <a:noAutofit/>
          </a:bodyPr>
          <a:lstStyle/>
          <a:p>
            <a:pPr lvl="0" rtl="0">
              <a:spcBef>
                <a:spcPts val="0"/>
              </a:spcBef>
              <a:buNone/>
            </a:pPr>
            <a:endParaRPr lang="en" sz="1800" b="1" dirty="0">
              <a:solidFill>
                <a:srgbClr val="F3F3F3"/>
              </a:solidFill>
            </a:endParaRPr>
          </a:p>
        </p:txBody>
      </p:sp>
      <p:grpSp>
        <p:nvGrpSpPr>
          <p:cNvPr id="2" name="Shape 137"/>
          <p:cNvGrpSpPr/>
          <p:nvPr/>
        </p:nvGrpSpPr>
        <p:grpSpPr>
          <a:xfrm>
            <a:off x="-468560" y="692696"/>
            <a:ext cx="190200" cy="6857700"/>
            <a:chOff x="808650" y="-7800"/>
            <a:chExt cx="190200" cy="6857700"/>
          </a:xfrm>
        </p:grpSpPr>
        <p:sp>
          <p:nvSpPr>
            <p:cNvPr id="138" name="Shape 138"/>
            <p:cNvSpPr/>
            <p:nvPr/>
          </p:nvSpPr>
          <p:spPr>
            <a:xfrm>
              <a:off x="808650" y="3333900"/>
              <a:ext cx="190200" cy="190200"/>
            </a:xfrm>
            <a:prstGeom prst="ellipse">
              <a:avLst/>
            </a:prstGeom>
            <a:solidFill>
              <a:srgbClr val="39C0BA"/>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39" name="Shape 139"/>
            <p:cNvCxnSpPr>
              <a:endCxn id="138" idx="0"/>
            </p:cNvCxnSpPr>
            <p:nvPr/>
          </p:nvCxnSpPr>
          <p:spPr>
            <a:xfrm>
              <a:off x="903750" y="-7800"/>
              <a:ext cx="0" cy="3341700"/>
            </a:xfrm>
            <a:prstGeom prst="straightConnector1">
              <a:avLst/>
            </a:prstGeom>
            <a:noFill/>
            <a:ln w="9525" cap="flat" cmpd="sng">
              <a:solidFill>
                <a:srgbClr val="FFFFFF"/>
              </a:solidFill>
              <a:prstDash val="solid"/>
              <a:round/>
              <a:headEnd type="none" w="lg" len="lg"/>
              <a:tailEnd type="none" w="lg" len="lg"/>
            </a:ln>
          </p:spPr>
        </p:cxnSp>
        <p:cxnSp>
          <p:nvCxnSpPr>
            <p:cNvPr id="140" name="Shape 140"/>
            <p:cNvCxnSpPr>
              <a:stCxn id="138" idx="4"/>
            </p:cNvCxnSpPr>
            <p:nvPr/>
          </p:nvCxnSpPr>
          <p:spPr>
            <a:xfrm>
              <a:off x="903750" y="3524100"/>
              <a:ext cx="0" cy="3325800"/>
            </a:xfrm>
            <a:prstGeom prst="straightConnector1">
              <a:avLst/>
            </a:prstGeom>
            <a:noFill/>
            <a:ln w="9525" cap="flat" cmpd="sng">
              <a:solidFill>
                <a:srgbClr val="FFFFFF"/>
              </a:solidFill>
              <a:prstDash val="solid"/>
              <a:round/>
              <a:headEnd type="none" w="lg" len="lg"/>
              <a:tailEnd type="none" w="lg" len="lg"/>
            </a:ln>
          </p:spPr>
        </p:cxnSp>
      </p:grpSp>
    </p:spTree>
    <p:extLst>
      <p:ext uri="{BB962C8B-B14F-4D97-AF65-F5344CB8AC3E}">
        <p14:creationId xmlns:p14="http://schemas.microsoft.com/office/powerpoint/2010/main" val="26706528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ctrTitle" idx="4294967295"/>
          </p:nvPr>
        </p:nvSpPr>
        <p:spPr>
          <a:xfrm>
            <a:off x="1187624" y="188640"/>
            <a:ext cx="7337699" cy="2376264"/>
          </a:xfrm>
          <a:prstGeom prst="rect">
            <a:avLst/>
          </a:prstGeom>
        </p:spPr>
        <p:txBody>
          <a:bodyPr lIns="91425" tIns="91425" rIns="91425" bIns="91425" anchor="b" anchorCtr="0">
            <a:noAutofit/>
          </a:bodyPr>
          <a:lstStyle/>
          <a:p>
            <a:pPr>
              <a:spcBef>
                <a:spcPts val="0"/>
              </a:spcBef>
            </a:pPr>
            <a:r>
              <a:rPr lang="en" sz="4000" b="1" dirty="0" smtClean="0">
                <a:solidFill>
                  <a:schemeClr val="tx1"/>
                </a:solidFill>
              </a:rPr>
              <a:t/>
            </a:r>
            <a:br>
              <a:rPr lang="en" sz="4000" b="1" dirty="0" smtClean="0">
                <a:solidFill>
                  <a:schemeClr val="tx1"/>
                </a:solidFill>
              </a:rPr>
            </a:br>
            <a:r>
              <a:rPr lang="en" sz="4000" b="1" dirty="0"/>
              <a:t/>
            </a:r>
            <a:br>
              <a:rPr lang="en" sz="4000" b="1" dirty="0"/>
            </a:br>
            <a:r>
              <a:rPr lang="en" sz="4000" b="1" dirty="0" smtClean="0">
                <a:solidFill>
                  <a:schemeClr val="tx1"/>
                </a:solidFill>
              </a:rPr>
              <a:t>Thank you.</a:t>
            </a:r>
            <a:br>
              <a:rPr lang="en" sz="4000" b="1" dirty="0" smtClean="0">
                <a:solidFill>
                  <a:schemeClr val="tx1"/>
                </a:solidFill>
              </a:rPr>
            </a:br>
            <a:r>
              <a:rPr lang="en" sz="4000" b="1" dirty="0" smtClean="0">
                <a:solidFill>
                  <a:schemeClr val="tx1"/>
                </a:solidFill>
              </a:rPr>
              <a:t/>
            </a:r>
            <a:br>
              <a:rPr lang="en" sz="4000" b="1" dirty="0" smtClean="0">
                <a:solidFill>
                  <a:schemeClr val="tx1"/>
                </a:solidFill>
              </a:rPr>
            </a:br>
            <a:endParaRPr lang="en" sz="4000" b="1" dirty="0">
              <a:solidFill>
                <a:schemeClr val="tx1"/>
              </a:solidFill>
            </a:endParaRPr>
          </a:p>
        </p:txBody>
      </p:sp>
      <p:sp>
        <p:nvSpPr>
          <p:cNvPr id="289" name="Shape 289"/>
          <p:cNvSpPr txBox="1">
            <a:spLocks noGrp="1"/>
          </p:cNvSpPr>
          <p:nvPr>
            <p:ph type="subTitle" idx="4294967295"/>
          </p:nvPr>
        </p:nvSpPr>
        <p:spPr>
          <a:xfrm>
            <a:off x="1336100" y="2636912"/>
            <a:ext cx="7337699" cy="1198438"/>
          </a:xfrm>
          <a:prstGeom prst="rect">
            <a:avLst/>
          </a:prstGeom>
        </p:spPr>
        <p:txBody>
          <a:bodyPr lIns="91425" tIns="91425" rIns="91425" bIns="91425" anchor="ctr" anchorCtr="0">
            <a:noAutofit/>
          </a:bodyPr>
          <a:lstStyle/>
          <a:p>
            <a:pPr lvl="0" rtl="0">
              <a:spcBef>
                <a:spcPts val="0"/>
              </a:spcBef>
              <a:buNone/>
            </a:pPr>
            <a:endParaRPr lang="en" sz="3600" b="1" dirty="0" smtClean="0">
              <a:solidFill>
                <a:schemeClr val="tx1"/>
              </a:solidFill>
            </a:endParaRPr>
          </a:p>
          <a:p>
            <a:pPr lvl="0" rtl="0">
              <a:spcBef>
                <a:spcPts val="0"/>
              </a:spcBef>
              <a:buNone/>
            </a:pPr>
            <a:endParaRPr lang="en" sz="3600" b="1" dirty="0">
              <a:solidFill>
                <a:schemeClr val="tx1"/>
              </a:solidFill>
            </a:endParaRPr>
          </a:p>
        </p:txBody>
      </p:sp>
      <p:sp>
        <p:nvSpPr>
          <p:cNvPr id="290" name="Shape 290"/>
          <p:cNvSpPr txBox="1">
            <a:spLocks noGrp="1"/>
          </p:cNvSpPr>
          <p:nvPr>
            <p:ph type="body" idx="4294967295"/>
          </p:nvPr>
        </p:nvSpPr>
        <p:spPr>
          <a:xfrm>
            <a:off x="467544" y="2132856"/>
            <a:ext cx="8206255" cy="2799069"/>
          </a:xfrm>
          <a:prstGeom prst="rect">
            <a:avLst/>
          </a:prstGeom>
        </p:spPr>
        <p:txBody>
          <a:bodyPr lIns="91425" tIns="91425" rIns="91425" bIns="91425" anchor="t" anchorCtr="0">
            <a:noAutofit/>
          </a:bodyPr>
          <a:lstStyle/>
          <a:p>
            <a:pPr lvl="0" rtl="0">
              <a:spcBef>
                <a:spcPts val="0"/>
              </a:spcBef>
              <a:buNone/>
            </a:pPr>
            <a:endParaRPr lang="en-GB" sz="1800" dirty="0" smtClean="0">
              <a:solidFill>
                <a:schemeClr val="tx1"/>
              </a:solidFill>
              <a:hlinkClick r:id=""/>
            </a:endParaRPr>
          </a:p>
          <a:p>
            <a:pPr lvl="0" rtl="0">
              <a:spcBef>
                <a:spcPts val="0"/>
              </a:spcBef>
              <a:buNone/>
            </a:pPr>
            <a:r>
              <a:rPr lang="en-GB" sz="1800" dirty="0" smtClean="0">
                <a:solidFill>
                  <a:schemeClr val="tx1"/>
                </a:solidFill>
                <a:hlinkClick r:id=""/>
              </a:rPr>
              <a:t>t</a:t>
            </a:r>
            <a:r>
              <a:rPr lang="en" sz="1800" dirty="0" smtClean="0">
                <a:solidFill>
                  <a:schemeClr val="tx1"/>
                </a:solidFill>
                <a:hlinkClick r:id="rId3"/>
              </a:rPr>
              <a:t>imothy.agnew@nhs.net</a:t>
            </a:r>
            <a:endParaRPr lang="en" sz="1800" dirty="0" smtClean="0">
              <a:solidFill>
                <a:schemeClr val="tx1"/>
              </a:solidFill>
            </a:endParaRPr>
          </a:p>
          <a:p>
            <a:pPr lvl="0" rtl="0">
              <a:spcBef>
                <a:spcPts val="0"/>
              </a:spcBef>
              <a:buNone/>
            </a:pPr>
            <a:r>
              <a:rPr lang="en" sz="1800" dirty="0" smtClean="0">
                <a:solidFill>
                  <a:schemeClr val="tx1"/>
                </a:solidFill>
                <a:hlinkClick r:id="rId4"/>
              </a:rPr>
              <a:t>http://tinyurl.com/PDICPHighland</a:t>
            </a:r>
            <a:endParaRPr lang="en" sz="1800" dirty="0" smtClean="0">
              <a:solidFill>
                <a:schemeClr val="tx1"/>
              </a:solidFill>
            </a:endParaRPr>
          </a:p>
          <a:p>
            <a:pPr lvl="0" rtl="0">
              <a:spcBef>
                <a:spcPts val="0"/>
              </a:spcBef>
              <a:buNone/>
            </a:pPr>
            <a:r>
              <a:rPr lang="en" sz="1800" dirty="0" smtClean="0">
                <a:solidFill>
                  <a:schemeClr val="tx1"/>
                </a:solidFill>
                <a:hlinkClick r:id="rId5"/>
              </a:rPr>
              <a:t>http://tinyurl.com/HighlandDecider</a:t>
            </a:r>
            <a:endParaRPr lang="en" sz="1800" dirty="0" smtClean="0">
              <a:solidFill>
                <a:schemeClr val="tx1"/>
              </a:solidFill>
            </a:endParaRPr>
          </a:p>
          <a:p>
            <a:pPr lvl="0" rtl="0">
              <a:spcBef>
                <a:spcPts val="0"/>
              </a:spcBef>
              <a:buNone/>
            </a:pPr>
            <a:r>
              <a:rPr lang="en" sz="1800" dirty="0" smtClean="0">
                <a:solidFill>
                  <a:schemeClr val="tx1"/>
                </a:solidFill>
                <a:hlinkClick r:id="rId6"/>
              </a:rPr>
              <a:t>www.acestoohigh.com</a:t>
            </a:r>
            <a:endParaRPr lang="en" sz="1800" dirty="0" smtClean="0">
              <a:solidFill>
                <a:schemeClr val="tx1"/>
              </a:solidFill>
            </a:endParaRPr>
          </a:p>
          <a:p>
            <a:pPr lvl="0" rtl="0">
              <a:spcBef>
                <a:spcPts val="0"/>
              </a:spcBef>
              <a:buNone/>
            </a:pPr>
            <a:r>
              <a:rPr lang="en" sz="1800" dirty="0" smtClean="0">
                <a:solidFill>
                  <a:schemeClr val="tx1"/>
                </a:solidFill>
                <a:hlinkClick r:id="rId7"/>
              </a:rPr>
              <a:t>www.thedecider.org.uk</a:t>
            </a:r>
            <a:endParaRPr lang="en" sz="1800" dirty="0" smtClean="0">
              <a:solidFill>
                <a:schemeClr val="tx1"/>
              </a:solidFill>
            </a:endParaRPr>
          </a:p>
          <a:p>
            <a:pPr lvl="0" rtl="0">
              <a:spcBef>
                <a:spcPts val="0"/>
              </a:spcBef>
              <a:buNone/>
            </a:pPr>
            <a:r>
              <a:rPr lang="en" sz="1800" dirty="0" smtClean="0">
                <a:solidFill>
                  <a:schemeClr val="tx1"/>
                </a:solidFill>
                <a:hlinkClick r:id="rId8"/>
              </a:rPr>
              <a:t>www.getselfhelp.co.uk</a:t>
            </a:r>
            <a:endParaRPr lang="en" sz="1800" dirty="0" smtClean="0">
              <a:solidFill>
                <a:schemeClr val="tx1"/>
              </a:solidFill>
            </a:endParaRPr>
          </a:p>
          <a:p>
            <a:pPr lvl="0" rtl="0">
              <a:spcBef>
                <a:spcPts val="0"/>
              </a:spcBef>
              <a:buNone/>
            </a:pPr>
            <a:r>
              <a:rPr lang="en-GB" sz="1800" dirty="0" smtClean="0">
                <a:hlinkClick r:id="rId9"/>
              </a:rPr>
              <a:t>www.cdc.gov/violenceprevention/acestudy/</a:t>
            </a:r>
            <a:endParaRPr lang="en-GB" sz="1800" dirty="0" smtClean="0"/>
          </a:p>
          <a:p>
            <a:pPr lvl="0" rtl="0">
              <a:spcBef>
                <a:spcPts val="0"/>
              </a:spcBef>
              <a:buNone/>
            </a:pPr>
            <a:r>
              <a:rPr lang="en-GB" sz="1800" i="1" dirty="0" smtClean="0">
                <a:hlinkClick r:id="rId10"/>
              </a:rPr>
              <a:t>www.cph.org.uk/case-study/adverse-childhood-experiences-aces/</a:t>
            </a:r>
            <a:endParaRPr lang="en-GB" sz="1800" i="1" dirty="0" smtClean="0"/>
          </a:p>
          <a:p>
            <a:pPr lvl="0" rtl="0">
              <a:spcBef>
                <a:spcPts val="0"/>
              </a:spcBef>
              <a:buNone/>
            </a:pPr>
            <a:r>
              <a:rPr lang="en-GB" sz="1800" dirty="0" smtClean="0">
                <a:hlinkClick r:id="rId6"/>
              </a:rPr>
              <a:t>www.acestoohigh.com</a:t>
            </a:r>
            <a:endParaRPr lang="en-GB" sz="1800" dirty="0" smtClean="0"/>
          </a:p>
          <a:p>
            <a:pPr lvl="0">
              <a:spcBef>
                <a:spcPts val="0"/>
              </a:spcBef>
              <a:buNone/>
            </a:pPr>
            <a:r>
              <a:rPr lang="en-GB" sz="1800" dirty="0" smtClean="0">
                <a:hlinkClick r:id="rId11"/>
              </a:rPr>
              <a:t>https://www.youtube.com/watch?v=4x35DyHwfto</a:t>
            </a:r>
            <a:r>
              <a:rPr lang="en-GB" sz="1800" dirty="0" smtClean="0"/>
              <a:t> (STOPP Skill)</a:t>
            </a:r>
          </a:p>
          <a:p>
            <a:pPr lvl="0">
              <a:spcBef>
                <a:spcPts val="0"/>
              </a:spcBef>
              <a:buNone/>
            </a:pPr>
            <a:r>
              <a:rPr lang="en-GB" sz="1800" dirty="0" smtClean="0">
                <a:hlinkClick r:id="rId12"/>
              </a:rPr>
              <a:t>https://www.youtube.com/watch?v=YiMjTzCnbNQ</a:t>
            </a:r>
            <a:r>
              <a:rPr lang="en-GB" sz="1800" dirty="0" smtClean="0"/>
              <a:t>  (Welsh Public Health ACEs video)</a:t>
            </a:r>
          </a:p>
          <a:p>
            <a:pPr lvl="0">
              <a:spcBef>
                <a:spcPts val="0"/>
              </a:spcBef>
              <a:buNone/>
            </a:pPr>
            <a:r>
              <a:rPr lang="en-GB" sz="1800" dirty="0" smtClean="0">
                <a:hlinkClick r:id="rId13"/>
              </a:rPr>
              <a:t>https://youtu.be/sYNVvarBE5Y</a:t>
            </a:r>
            <a:r>
              <a:rPr lang="en-GB" sz="1800" dirty="0" smtClean="0"/>
              <a:t> (NHS Health Scotland video)</a:t>
            </a:r>
          </a:p>
          <a:p>
            <a:pPr lvl="0">
              <a:spcBef>
                <a:spcPts val="0"/>
              </a:spcBef>
              <a:buNone/>
            </a:pPr>
            <a:endParaRPr lang="en-GB" sz="1800" dirty="0" smtClean="0"/>
          </a:p>
          <a:p>
            <a:pPr lvl="0" rtl="0">
              <a:spcBef>
                <a:spcPts val="0"/>
              </a:spcBef>
              <a:buNone/>
            </a:pPr>
            <a:endParaRPr lang="en-GB" sz="2000" dirty="0" smtClean="0"/>
          </a:p>
          <a:p>
            <a:pPr lvl="0" rtl="0">
              <a:spcBef>
                <a:spcPts val="0"/>
              </a:spcBef>
              <a:buNone/>
            </a:pPr>
            <a:endParaRPr lang="en" sz="2200" dirty="0" smtClean="0">
              <a:solidFill>
                <a:schemeClr val="tx1"/>
              </a:solidFill>
            </a:endParaRPr>
          </a:p>
          <a:p>
            <a:pPr lvl="0" rtl="0">
              <a:spcBef>
                <a:spcPts val="0"/>
              </a:spcBef>
              <a:buNone/>
            </a:pPr>
            <a:endParaRPr lang="en" sz="2200" dirty="0" smtClean="0">
              <a:solidFill>
                <a:schemeClr val="tx1"/>
              </a:solidFill>
            </a:endParaRPr>
          </a:p>
        </p:txBody>
      </p:sp>
    </p:spTree>
    <p:extLst>
      <p:ext uri="{BB962C8B-B14F-4D97-AF65-F5344CB8AC3E}">
        <p14:creationId xmlns:p14="http://schemas.microsoft.com/office/powerpoint/2010/main" val="2859983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3852" y="513923"/>
            <a:ext cx="7904888" cy="307777"/>
          </a:xfrm>
          <a:prstGeom prst="rect">
            <a:avLst/>
          </a:prstGeom>
          <a:noFill/>
        </p:spPr>
        <p:txBody>
          <a:bodyPr wrap="square" rtlCol="0">
            <a:spAutoFit/>
          </a:bodyPr>
          <a:lstStyle/>
          <a:p>
            <a:pPr algn="r"/>
            <a:r>
              <a:rPr lang="en-GB" sz="1400" kern="0" dirty="0">
                <a:solidFill>
                  <a:srgbClr val="1F5FA0"/>
                </a:solidFill>
                <a:latin typeface="Helvetica Neue Light"/>
                <a:ea typeface="Gulim" panose="020B0600000101010101" pitchFamily="34" charset="-127"/>
                <a:cs typeface="Helvetica Neue Light"/>
              </a:rPr>
              <a:t>Supports and encourages inter-ecosystem collaboration, greater engagement &amp; </a:t>
            </a:r>
            <a:r>
              <a:rPr lang="en-GB" sz="1400" kern="0" dirty="0" err="1">
                <a:solidFill>
                  <a:srgbClr val="1F5FA0"/>
                </a:solidFill>
                <a:latin typeface="Helvetica Neue Light"/>
                <a:ea typeface="Gulim" panose="020B0600000101010101" pitchFamily="34" charset="-127"/>
                <a:cs typeface="Helvetica Neue Light"/>
              </a:rPr>
              <a:t>H2020</a:t>
            </a:r>
            <a:r>
              <a:rPr lang="en-GB" sz="1400" kern="0" dirty="0">
                <a:solidFill>
                  <a:srgbClr val="1F5FA0"/>
                </a:solidFill>
                <a:latin typeface="Helvetica Neue Light"/>
                <a:ea typeface="Gulim" panose="020B0600000101010101" pitchFamily="34" charset="-127"/>
                <a:cs typeface="Helvetica Neue Light"/>
              </a:rPr>
              <a:t> Consortiums</a:t>
            </a:r>
          </a:p>
        </p:txBody>
      </p:sp>
      <p:sp>
        <p:nvSpPr>
          <p:cNvPr id="7" name="CuadroTexto 3"/>
          <p:cNvSpPr txBox="1"/>
          <p:nvPr/>
        </p:nvSpPr>
        <p:spPr>
          <a:xfrm>
            <a:off x="1572983" y="116634"/>
            <a:ext cx="7423132" cy="46166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5FA0"/>
                </a:solidFill>
                <a:effectLst/>
                <a:uLnTx/>
                <a:uFillTx/>
                <a:latin typeface="Helvetica Neue Light"/>
                <a:ea typeface="Gulim" panose="020B0600000101010101" pitchFamily="34" charset="-127"/>
                <a:cs typeface="Helvetica Neue Light"/>
              </a:rPr>
              <a:t>Ecosystems Priorities Matrix</a:t>
            </a:r>
          </a:p>
        </p:txBody>
      </p:sp>
      <p:cxnSp>
        <p:nvCxnSpPr>
          <p:cNvPr id="8" name="Straight Connector 9"/>
          <p:cNvCxnSpPr/>
          <p:nvPr/>
        </p:nvCxnSpPr>
        <p:spPr>
          <a:xfrm>
            <a:off x="1641261" y="851713"/>
            <a:ext cx="734481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ED62929-BADA-44D3-82D2-F9E4A41035CD}"/>
              </a:ext>
            </a:extLst>
          </p:cNvPr>
          <p:cNvSpPr txBox="1"/>
          <p:nvPr/>
        </p:nvSpPr>
        <p:spPr>
          <a:xfrm>
            <a:off x="548641" y="6456701"/>
            <a:ext cx="2716578" cy="369332"/>
          </a:xfrm>
          <a:prstGeom prst="rect">
            <a:avLst/>
          </a:prstGeom>
          <a:noFill/>
        </p:spPr>
        <p:txBody>
          <a:bodyPr wrap="none" rtlCol="0">
            <a:spAutoFit/>
          </a:bodyPr>
          <a:lstStyle/>
          <a:p>
            <a:r>
              <a:rPr lang="en-GB" dirty="0">
                <a:solidFill>
                  <a:srgbClr val="FF0000"/>
                </a:solidFill>
              </a:rPr>
              <a:t>DRAFT - A work in progress</a:t>
            </a:r>
          </a:p>
        </p:txBody>
      </p:sp>
      <p:graphicFrame>
        <p:nvGraphicFramePr>
          <p:cNvPr id="5" name="Table 4">
            <a:extLst>
              <a:ext uri="{FF2B5EF4-FFF2-40B4-BE49-F238E27FC236}">
                <a16:creationId xmlns:a16="http://schemas.microsoft.com/office/drawing/2014/main" id="{690C5625-B20E-472C-A229-2E07FBD559A8}"/>
              </a:ext>
            </a:extLst>
          </p:cNvPr>
          <p:cNvGraphicFramePr>
            <a:graphicFrameLocks noGrp="1"/>
          </p:cNvGraphicFramePr>
          <p:nvPr>
            <p:extLst>
              <p:ext uri="{D42A27DB-BD31-4B8C-83A1-F6EECF244321}">
                <p14:modId xmlns:p14="http://schemas.microsoft.com/office/powerpoint/2010/main" val="3610082118"/>
              </p:ext>
            </p:extLst>
          </p:nvPr>
        </p:nvGraphicFramePr>
        <p:xfrm>
          <a:off x="539932" y="997886"/>
          <a:ext cx="8418811" cy="5368080"/>
        </p:xfrm>
        <a:graphic>
          <a:graphicData uri="http://schemas.openxmlformats.org/drawingml/2006/table">
            <a:tbl>
              <a:tblPr/>
              <a:tblGrid>
                <a:gridCol w="2996329">
                  <a:extLst>
                    <a:ext uri="{9D8B030D-6E8A-4147-A177-3AD203B41FA5}">
                      <a16:colId xmlns:a16="http://schemas.microsoft.com/office/drawing/2014/main" val="1869729350"/>
                    </a:ext>
                  </a:extLst>
                </a:gridCol>
                <a:gridCol w="324231">
                  <a:extLst>
                    <a:ext uri="{9D8B030D-6E8A-4147-A177-3AD203B41FA5}">
                      <a16:colId xmlns:a16="http://schemas.microsoft.com/office/drawing/2014/main" val="777489584"/>
                    </a:ext>
                  </a:extLst>
                </a:gridCol>
                <a:gridCol w="324231">
                  <a:extLst>
                    <a:ext uri="{9D8B030D-6E8A-4147-A177-3AD203B41FA5}">
                      <a16:colId xmlns:a16="http://schemas.microsoft.com/office/drawing/2014/main" val="3966827309"/>
                    </a:ext>
                  </a:extLst>
                </a:gridCol>
                <a:gridCol w="324231">
                  <a:extLst>
                    <a:ext uri="{9D8B030D-6E8A-4147-A177-3AD203B41FA5}">
                      <a16:colId xmlns:a16="http://schemas.microsoft.com/office/drawing/2014/main" val="3086829632"/>
                    </a:ext>
                  </a:extLst>
                </a:gridCol>
                <a:gridCol w="324231">
                  <a:extLst>
                    <a:ext uri="{9D8B030D-6E8A-4147-A177-3AD203B41FA5}">
                      <a16:colId xmlns:a16="http://schemas.microsoft.com/office/drawing/2014/main" val="2335311677"/>
                    </a:ext>
                  </a:extLst>
                </a:gridCol>
                <a:gridCol w="324231">
                  <a:extLst>
                    <a:ext uri="{9D8B030D-6E8A-4147-A177-3AD203B41FA5}">
                      <a16:colId xmlns:a16="http://schemas.microsoft.com/office/drawing/2014/main" val="215545793"/>
                    </a:ext>
                  </a:extLst>
                </a:gridCol>
                <a:gridCol w="324231">
                  <a:extLst>
                    <a:ext uri="{9D8B030D-6E8A-4147-A177-3AD203B41FA5}">
                      <a16:colId xmlns:a16="http://schemas.microsoft.com/office/drawing/2014/main" val="603426546"/>
                    </a:ext>
                  </a:extLst>
                </a:gridCol>
                <a:gridCol w="324231">
                  <a:extLst>
                    <a:ext uri="{9D8B030D-6E8A-4147-A177-3AD203B41FA5}">
                      <a16:colId xmlns:a16="http://schemas.microsoft.com/office/drawing/2014/main" val="866649819"/>
                    </a:ext>
                  </a:extLst>
                </a:gridCol>
                <a:gridCol w="324231">
                  <a:extLst>
                    <a:ext uri="{9D8B030D-6E8A-4147-A177-3AD203B41FA5}">
                      <a16:colId xmlns:a16="http://schemas.microsoft.com/office/drawing/2014/main" val="4179954595"/>
                    </a:ext>
                  </a:extLst>
                </a:gridCol>
                <a:gridCol w="324231">
                  <a:extLst>
                    <a:ext uri="{9D8B030D-6E8A-4147-A177-3AD203B41FA5}">
                      <a16:colId xmlns:a16="http://schemas.microsoft.com/office/drawing/2014/main" val="2434632964"/>
                    </a:ext>
                  </a:extLst>
                </a:gridCol>
                <a:gridCol w="324231">
                  <a:extLst>
                    <a:ext uri="{9D8B030D-6E8A-4147-A177-3AD203B41FA5}">
                      <a16:colId xmlns:a16="http://schemas.microsoft.com/office/drawing/2014/main" val="604989799"/>
                    </a:ext>
                  </a:extLst>
                </a:gridCol>
                <a:gridCol w="324231">
                  <a:extLst>
                    <a:ext uri="{9D8B030D-6E8A-4147-A177-3AD203B41FA5}">
                      <a16:colId xmlns:a16="http://schemas.microsoft.com/office/drawing/2014/main" val="3198331396"/>
                    </a:ext>
                  </a:extLst>
                </a:gridCol>
                <a:gridCol w="324231">
                  <a:extLst>
                    <a:ext uri="{9D8B030D-6E8A-4147-A177-3AD203B41FA5}">
                      <a16:colId xmlns:a16="http://schemas.microsoft.com/office/drawing/2014/main" val="1677162805"/>
                    </a:ext>
                  </a:extLst>
                </a:gridCol>
                <a:gridCol w="324231">
                  <a:extLst>
                    <a:ext uri="{9D8B030D-6E8A-4147-A177-3AD203B41FA5}">
                      <a16:colId xmlns:a16="http://schemas.microsoft.com/office/drawing/2014/main" val="1694446817"/>
                    </a:ext>
                  </a:extLst>
                </a:gridCol>
                <a:gridCol w="324231">
                  <a:extLst>
                    <a:ext uri="{9D8B030D-6E8A-4147-A177-3AD203B41FA5}">
                      <a16:colId xmlns:a16="http://schemas.microsoft.com/office/drawing/2014/main" val="3807543529"/>
                    </a:ext>
                  </a:extLst>
                </a:gridCol>
                <a:gridCol w="324231">
                  <a:extLst>
                    <a:ext uri="{9D8B030D-6E8A-4147-A177-3AD203B41FA5}">
                      <a16:colId xmlns:a16="http://schemas.microsoft.com/office/drawing/2014/main" val="1889951108"/>
                    </a:ext>
                  </a:extLst>
                </a:gridCol>
                <a:gridCol w="324231">
                  <a:extLst>
                    <a:ext uri="{9D8B030D-6E8A-4147-A177-3AD203B41FA5}">
                      <a16:colId xmlns:a16="http://schemas.microsoft.com/office/drawing/2014/main" val="3151712183"/>
                    </a:ext>
                  </a:extLst>
                </a:gridCol>
                <a:gridCol w="234786">
                  <a:extLst>
                    <a:ext uri="{9D8B030D-6E8A-4147-A177-3AD203B41FA5}">
                      <a16:colId xmlns:a16="http://schemas.microsoft.com/office/drawing/2014/main" val="2394742974"/>
                    </a:ext>
                  </a:extLst>
                </a:gridCol>
              </a:tblGrid>
              <a:tr h="1954320">
                <a:tc>
                  <a:txBody>
                    <a:bodyPr/>
                    <a:lstStyle/>
                    <a:p>
                      <a:pPr rtl="0" fontAlgn="ctr"/>
                      <a:r>
                        <a:rPr lang="en-GB" sz="1800" b="1" dirty="0">
                          <a:solidFill>
                            <a:srgbClr val="000000"/>
                          </a:solidFill>
                          <a:effectLst/>
                        </a:rPr>
                        <a:t>Priority Area \ Ecosystem</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886D26"/>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dirty="0">
                          <a:solidFill>
                            <a:srgbClr val="000000"/>
                          </a:solidFill>
                          <a:effectLst/>
                        </a:rPr>
                        <a:t>Brussels (BE)</a:t>
                      </a:r>
                    </a:p>
                  </a:txBody>
                  <a:tcPr marL="20399" marR="20399" marT="0" marB="0" vert="vert270" anchor="b">
                    <a:lnL w="9525" cap="flat" cmpd="sng" algn="ctr">
                      <a:solidFill>
                        <a:srgbClr val="886D26"/>
                      </a:solidFill>
                      <a:prstDash val="solid"/>
                      <a:round/>
                      <a:headEnd type="none" w="med" len="med"/>
                      <a:tailEnd type="none" w="med" len="med"/>
                    </a:lnL>
                    <a:lnR w="9525" cap="flat" cmpd="sng" algn="ctr">
                      <a:solidFill>
                        <a:srgbClr val="087326"/>
                      </a:solidFill>
                      <a:prstDash val="solid"/>
                      <a:round/>
                      <a:headEnd type="none" w="med" len="med"/>
                      <a:tailEnd type="none" w="med" len="med"/>
                    </a:lnR>
                    <a:lnT w="9525" cap="flat" cmpd="sng" algn="ctr">
                      <a:solidFill>
                        <a:srgbClr val="886D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a:solidFill>
                            <a:srgbClr val="000000"/>
                          </a:solidFill>
                          <a:effectLst/>
                        </a:rPr>
                        <a:t>Catalonia</a:t>
                      </a:r>
                    </a:p>
                  </a:txBody>
                  <a:tcPr marL="20399" marR="20399" marT="0" marB="0" vert="vert270" anchor="b">
                    <a:lnL w="9525" cap="flat" cmpd="sng" algn="ctr">
                      <a:solidFill>
                        <a:srgbClr val="087326"/>
                      </a:solidFill>
                      <a:prstDash val="solid"/>
                      <a:round/>
                      <a:headEnd type="none" w="med" len="med"/>
                      <a:tailEnd type="none" w="med" len="med"/>
                    </a:lnL>
                    <a:lnR w="9525" cap="flat" cmpd="sng" algn="ctr">
                      <a:solidFill>
                        <a:srgbClr val="C87226"/>
                      </a:solidFill>
                      <a:prstDash val="solid"/>
                      <a:round/>
                      <a:headEnd type="none" w="med" len="med"/>
                      <a:tailEnd type="none" w="med" len="med"/>
                    </a:lnR>
                    <a:lnT w="9525" cap="flat" cmpd="sng" algn="ctr">
                      <a:solidFill>
                        <a:srgbClr val="0873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dirty="0">
                          <a:solidFill>
                            <a:srgbClr val="000000"/>
                          </a:solidFill>
                          <a:effectLst/>
                        </a:rPr>
                        <a:t>Estonia</a:t>
                      </a:r>
                    </a:p>
                  </a:txBody>
                  <a:tcPr marL="20399" marR="20399" marT="0" marB="0" vert="vert270" anchor="b">
                    <a:lnL w="9525" cap="flat" cmpd="sng" algn="ctr">
                      <a:solidFill>
                        <a:srgbClr val="C87226"/>
                      </a:solidFill>
                      <a:prstDash val="solid"/>
                      <a:round/>
                      <a:headEnd type="none" w="med" len="med"/>
                      <a:tailEnd type="none" w="med" len="med"/>
                    </a:lnL>
                    <a:lnR w="9525" cap="flat" cmpd="sng" algn="ctr">
                      <a:solidFill>
                        <a:srgbClr val="687626"/>
                      </a:solidFill>
                      <a:prstDash val="solid"/>
                      <a:round/>
                      <a:headEnd type="none" w="med" len="med"/>
                      <a:tailEnd type="none" w="med" len="med"/>
                    </a:lnR>
                    <a:lnT w="9525" cap="flat" cmpd="sng" algn="ctr">
                      <a:solidFill>
                        <a:srgbClr val="C872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dirty="0">
                          <a:solidFill>
                            <a:srgbClr val="000000"/>
                          </a:solidFill>
                          <a:effectLst/>
                        </a:rPr>
                        <a:t>Friesland (NL)</a:t>
                      </a:r>
                    </a:p>
                  </a:txBody>
                  <a:tcPr marL="20399" marR="20399" marT="0" marB="0" vert="vert270" anchor="b">
                    <a:lnL w="9525" cap="flat" cmpd="sng" algn="ctr">
                      <a:solidFill>
                        <a:srgbClr val="687626"/>
                      </a:solidFill>
                      <a:prstDash val="solid"/>
                      <a:round/>
                      <a:headEnd type="none" w="med" len="med"/>
                      <a:tailEnd type="none" w="med" len="med"/>
                    </a:lnL>
                    <a:lnR w="9525" cap="flat" cmpd="sng" algn="ctr">
                      <a:solidFill>
                        <a:srgbClr val="287926"/>
                      </a:solidFill>
                      <a:prstDash val="solid"/>
                      <a:round/>
                      <a:headEnd type="none" w="med" len="med"/>
                      <a:tailEnd type="none" w="med" len="med"/>
                    </a:lnR>
                    <a:lnT w="9525" cap="flat" cmpd="sng" algn="ctr">
                      <a:solidFill>
                        <a:srgbClr val="6876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a:solidFill>
                            <a:srgbClr val="000000"/>
                          </a:solidFill>
                          <a:effectLst/>
                        </a:rPr>
                        <a:t>Galicia (SP)</a:t>
                      </a:r>
                    </a:p>
                  </a:txBody>
                  <a:tcPr marL="20399" marR="20399" marT="0" marB="0" vert="vert270" anchor="b">
                    <a:lnL w="9525" cap="flat" cmpd="sng" algn="ctr">
                      <a:solidFill>
                        <a:srgbClr val="287926"/>
                      </a:solidFill>
                      <a:prstDash val="solid"/>
                      <a:round/>
                      <a:headEnd type="none" w="med" len="med"/>
                      <a:tailEnd type="none" w="med" len="med"/>
                    </a:lnL>
                    <a:lnR w="9525" cap="flat" cmpd="sng" algn="ctr">
                      <a:solidFill>
                        <a:srgbClr val="E87926"/>
                      </a:solidFill>
                      <a:prstDash val="solid"/>
                      <a:round/>
                      <a:headEnd type="none" w="med" len="med"/>
                      <a:tailEnd type="none" w="med" len="med"/>
                    </a:lnR>
                    <a:lnT w="9525" cap="flat" cmpd="sng" algn="ctr">
                      <a:solidFill>
                        <a:srgbClr val="2879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dirty="0">
                          <a:solidFill>
                            <a:srgbClr val="000000"/>
                          </a:solidFill>
                          <a:effectLst/>
                        </a:rPr>
                        <a:t>Ireland</a:t>
                      </a:r>
                    </a:p>
                  </a:txBody>
                  <a:tcPr marL="20399" marR="20399" marT="0" marB="0" vert="vert270" anchor="b">
                    <a:lnL w="9525" cap="flat" cmpd="sng" algn="ctr">
                      <a:solidFill>
                        <a:srgbClr val="E87926"/>
                      </a:solidFill>
                      <a:prstDash val="solid"/>
                      <a:round/>
                      <a:headEnd type="none" w="med" len="med"/>
                      <a:tailEnd type="none" w="med" len="med"/>
                    </a:lnL>
                    <a:lnR w="9525" cap="flat" cmpd="sng" algn="ctr">
                      <a:solidFill>
                        <a:srgbClr val="287B26"/>
                      </a:solidFill>
                      <a:prstDash val="solid"/>
                      <a:round/>
                      <a:headEnd type="none" w="med" len="med"/>
                      <a:tailEnd type="none" w="med" len="med"/>
                    </a:lnR>
                    <a:lnT w="9525" cap="flat" cmpd="sng" algn="ctr">
                      <a:solidFill>
                        <a:srgbClr val="E879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a:solidFill>
                            <a:srgbClr val="000000"/>
                          </a:solidFill>
                          <a:effectLst/>
                        </a:rPr>
                        <a:t>Manchester (UK)</a:t>
                      </a:r>
                    </a:p>
                  </a:txBody>
                  <a:tcPr marL="20399" marR="20399" marT="0" marB="0" vert="vert270" anchor="b">
                    <a:lnL w="9525" cap="flat" cmpd="sng" algn="ctr">
                      <a:solidFill>
                        <a:srgbClr val="287B26"/>
                      </a:solidFill>
                      <a:prstDash val="solid"/>
                      <a:round/>
                      <a:headEnd type="none" w="med" len="med"/>
                      <a:tailEnd type="none" w="med" len="med"/>
                    </a:lnL>
                    <a:lnR w="9525" cap="flat" cmpd="sng" algn="ctr">
                      <a:solidFill>
                        <a:srgbClr val="C87C26"/>
                      </a:solidFill>
                      <a:prstDash val="solid"/>
                      <a:round/>
                      <a:headEnd type="none" w="med" len="med"/>
                      <a:tailEnd type="none" w="med" len="med"/>
                    </a:lnR>
                    <a:lnT w="9525" cap="flat" cmpd="sng" algn="ctr">
                      <a:solidFill>
                        <a:srgbClr val="287B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a:solidFill>
                            <a:srgbClr val="000000"/>
                          </a:solidFill>
                          <a:effectLst/>
                        </a:rPr>
                        <a:t>North West Coast (UK)</a:t>
                      </a:r>
                    </a:p>
                  </a:txBody>
                  <a:tcPr marL="20399" marR="20399" marT="0" marB="0" vert="vert270" anchor="b">
                    <a:lnL w="9525" cap="flat" cmpd="sng" algn="ctr">
                      <a:solidFill>
                        <a:srgbClr val="C87C26"/>
                      </a:solidFill>
                      <a:prstDash val="solid"/>
                      <a:round/>
                      <a:headEnd type="none" w="med" len="med"/>
                      <a:tailEnd type="none" w="med" len="med"/>
                    </a:lnL>
                    <a:lnR w="9525" cap="flat" cmpd="sng" algn="ctr">
                      <a:solidFill>
                        <a:srgbClr val="887D26"/>
                      </a:solidFill>
                      <a:prstDash val="solid"/>
                      <a:round/>
                      <a:headEnd type="none" w="med" len="med"/>
                      <a:tailEnd type="none" w="med" len="med"/>
                    </a:lnR>
                    <a:lnT w="9525" cap="flat" cmpd="sng" algn="ctr">
                      <a:solidFill>
                        <a:srgbClr val="C87C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a:solidFill>
                            <a:srgbClr val="000000"/>
                          </a:solidFill>
                          <a:effectLst/>
                        </a:rPr>
                        <a:t>Northern Ireland</a:t>
                      </a:r>
                    </a:p>
                  </a:txBody>
                  <a:tcPr marL="20399" marR="20399" marT="0" marB="0" vert="vert270" anchor="b">
                    <a:lnL w="9525" cap="flat" cmpd="sng" algn="ctr">
                      <a:solidFill>
                        <a:srgbClr val="887D26"/>
                      </a:solidFill>
                      <a:prstDash val="solid"/>
                      <a:round/>
                      <a:headEnd type="none" w="med" len="med"/>
                      <a:tailEnd type="none" w="med" len="med"/>
                    </a:lnL>
                    <a:lnR w="9525" cap="flat" cmpd="sng" algn="ctr">
                      <a:solidFill>
                        <a:srgbClr val="687E26"/>
                      </a:solidFill>
                      <a:prstDash val="solid"/>
                      <a:round/>
                      <a:headEnd type="none" w="med" len="med"/>
                      <a:tailEnd type="none" w="med" len="med"/>
                    </a:lnR>
                    <a:lnT w="9525" cap="flat" cmpd="sng" algn="ctr">
                      <a:solidFill>
                        <a:srgbClr val="887D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dirty="0">
                          <a:solidFill>
                            <a:srgbClr val="000000"/>
                          </a:solidFill>
                          <a:effectLst/>
                        </a:rPr>
                        <a:t>Oulu (FI)</a:t>
                      </a:r>
                    </a:p>
                  </a:txBody>
                  <a:tcPr marL="20399" marR="20399" marT="0" marB="0" vert="vert270" anchor="b">
                    <a:lnL w="9525" cap="flat" cmpd="sng" algn="ctr">
                      <a:solidFill>
                        <a:srgbClr val="687E26"/>
                      </a:solidFill>
                      <a:prstDash val="solid"/>
                      <a:round/>
                      <a:headEnd type="none" w="med" len="med"/>
                      <a:tailEnd type="none" w="med" len="med"/>
                    </a:lnL>
                    <a:lnR w="9525" cap="flat" cmpd="sng" algn="ctr">
                      <a:solidFill>
                        <a:srgbClr val="288426"/>
                      </a:solidFill>
                      <a:prstDash val="solid"/>
                      <a:round/>
                      <a:headEnd type="none" w="med" len="med"/>
                      <a:tailEnd type="none" w="med" len="med"/>
                    </a:lnR>
                    <a:lnT w="9525" cap="flat" cmpd="sng" algn="ctr">
                      <a:solidFill>
                        <a:srgbClr val="687E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dirty="0">
                          <a:solidFill>
                            <a:srgbClr val="000000"/>
                          </a:solidFill>
                          <a:effectLst/>
                        </a:rPr>
                        <a:t>Scotland</a:t>
                      </a:r>
                    </a:p>
                  </a:txBody>
                  <a:tcPr marL="20399" marR="20399" marT="0" marB="0" vert="vert270" anchor="b">
                    <a:lnL w="9525" cap="flat" cmpd="sng" algn="ctr">
                      <a:solidFill>
                        <a:srgbClr val="288426"/>
                      </a:solidFill>
                      <a:prstDash val="solid"/>
                      <a:round/>
                      <a:headEnd type="none" w="med" len="med"/>
                      <a:tailEnd type="none" w="med" len="med"/>
                    </a:lnL>
                    <a:lnR w="9525" cap="flat" cmpd="sng" algn="ctr">
                      <a:solidFill>
                        <a:srgbClr val="088226"/>
                      </a:solidFill>
                      <a:prstDash val="solid"/>
                      <a:round/>
                      <a:headEnd type="none" w="med" len="med"/>
                      <a:tailEnd type="none" w="med" len="med"/>
                    </a:lnR>
                    <a:lnT w="9525" cap="flat" cmpd="sng" algn="ctr">
                      <a:solidFill>
                        <a:srgbClr val="2884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dirty="0">
                          <a:solidFill>
                            <a:srgbClr val="000000"/>
                          </a:solidFill>
                          <a:effectLst/>
                        </a:rPr>
                        <a:t>Serbia</a:t>
                      </a:r>
                    </a:p>
                  </a:txBody>
                  <a:tcPr marL="20399" marR="20399" marT="0" marB="0" vert="vert270" anchor="b">
                    <a:lnL w="9525" cap="flat" cmpd="sng" algn="ctr">
                      <a:solidFill>
                        <a:srgbClr val="088226"/>
                      </a:solidFill>
                      <a:prstDash val="solid"/>
                      <a:round/>
                      <a:headEnd type="none" w="med" len="med"/>
                      <a:tailEnd type="none" w="med" len="med"/>
                    </a:lnL>
                    <a:lnR w="9525" cap="flat" cmpd="sng" algn="ctr">
                      <a:solidFill>
                        <a:srgbClr val="C88526"/>
                      </a:solidFill>
                      <a:prstDash val="solid"/>
                      <a:round/>
                      <a:headEnd type="none" w="med" len="med"/>
                      <a:tailEnd type="none" w="med" len="med"/>
                    </a:lnR>
                    <a:lnT w="9525" cap="flat" cmpd="sng" algn="ctr">
                      <a:solidFill>
                        <a:srgbClr val="0882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dirty="0">
                          <a:solidFill>
                            <a:srgbClr val="000000"/>
                          </a:solidFill>
                          <a:effectLst/>
                        </a:rPr>
                        <a:t>Slovenia</a:t>
                      </a:r>
                    </a:p>
                  </a:txBody>
                  <a:tcPr marL="20399" marR="20399" marT="0" marB="0" vert="vert270" anchor="b">
                    <a:lnL w="9525" cap="flat" cmpd="sng" algn="ctr">
                      <a:solidFill>
                        <a:srgbClr val="C88526"/>
                      </a:solidFill>
                      <a:prstDash val="solid"/>
                      <a:round/>
                      <a:headEnd type="none" w="med" len="med"/>
                      <a:tailEnd type="none" w="med" len="med"/>
                    </a:lnL>
                    <a:lnR w="9525" cap="flat" cmpd="sng" algn="ctr">
                      <a:solidFill>
                        <a:srgbClr val="A88626"/>
                      </a:solidFill>
                      <a:prstDash val="solid"/>
                      <a:round/>
                      <a:headEnd type="none" w="med" len="med"/>
                      <a:tailEnd type="none" w="med" len="med"/>
                    </a:lnR>
                    <a:lnT w="9525" cap="flat" cmpd="sng" algn="ctr">
                      <a:solidFill>
                        <a:srgbClr val="C885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dirty="0">
                          <a:solidFill>
                            <a:srgbClr val="000000"/>
                          </a:solidFill>
                          <a:effectLst/>
                        </a:rPr>
                        <a:t>Southern Denmark</a:t>
                      </a:r>
                    </a:p>
                  </a:txBody>
                  <a:tcPr marL="20399" marR="20399" marT="0" marB="0" vert="vert270" anchor="b">
                    <a:lnL w="9525" cap="flat" cmpd="sng" algn="ctr">
                      <a:solidFill>
                        <a:srgbClr val="A88626"/>
                      </a:solidFill>
                      <a:prstDash val="solid"/>
                      <a:round/>
                      <a:headEnd type="none" w="med" len="med"/>
                      <a:tailEnd type="none" w="med" len="med"/>
                    </a:lnL>
                    <a:lnR w="9525" cap="flat" cmpd="sng" algn="ctr">
                      <a:solidFill>
                        <a:srgbClr val="288926"/>
                      </a:solidFill>
                      <a:prstDash val="solid"/>
                      <a:round/>
                      <a:headEnd type="none" w="med" len="med"/>
                      <a:tailEnd type="none" w="med" len="med"/>
                    </a:lnR>
                    <a:lnT w="9525" cap="flat" cmpd="sng" algn="ctr">
                      <a:solidFill>
                        <a:srgbClr val="A886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dirty="0">
                          <a:solidFill>
                            <a:srgbClr val="000000"/>
                          </a:solidFill>
                          <a:effectLst/>
                        </a:rPr>
                        <a:t>Valencia (SP)</a:t>
                      </a:r>
                    </a:p>
                  </a:txBody>
                  <a:tcPr marL="20399" marR="20399" marT="0" marB="0" vert="vert270" anchor="b">
                    <a:lnL w="9525" cap="flat" cmpd="sng" algn="ctr">
                      <a:solidFill>
                        <a:srgbClr val="288926"/>
                      </a:solidFill>
                      <a:prstDash val="solid"/>
                      <a:round/>
                      <a:headEnd type="none" w="med" len="med"/>
                      <a:tailEnd type="none" w="med" len="med"/>
                    </a:lnL>
                    <a:lnR w="9525" cap="flat" cmpd="sng" algn="ctr">
                      <a:solidFill>
                        <a:srgbClr val="088D26"/>
                      </a:solidFill>
                      <a:prstDash val="solid"/>
                      <a:round/>
                      <a:headEnd type="none" w="med" len="med"/>
                      <a:tailEnd type="none" w="med" len="med"/>
                    </a:lnR>
                    <a:lnT w="9525" cap="flat" cmpd="sng" algn="ctr">
                      <a:solidFill>
                        <a:srgbClr val="2889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200" b="1" dirty="0">
                          <a:solidFill>
                            <a:srgbClr val="000000"/>
                          </a:solidFill>
                          <a:effectLst/>
                        </a:rPr>
                        <a:t>Yorkshire &amp; Humber (UK)</a:t>
                      </a:r>
                    </a:p>
                  </a:txBody>
                  <a:tcPr marL="20399" marR="20399" marT="0" marB="0" vert="vert270" anchor="b">
                    <a:lnL w="9525" cap="flat" cmpd="sng" algn="ctr">
                      <a:solidFill>
                        <a:srgbClr val="088D26"/>
                      </a:solidFill>
                      <a:prstDash val="solid"/>
                      <a:round/>
                      <a:headEnd type="none" w="med" len="med"/>
                      <a:tailEnd type="none" w="med" len="med"/>
                    </a:lnL>
                    <a:lnR w="9525" cap="flat" cmpd="sng" algn="ctr">
                      <a:solidFill>
                        <a:srgbClr val="C88C26"/>
                      </a:solidFill>
                      <a:prstDash val="solid"/>
                      <a:round/>
                      <a:headEnd type="none" w="med" len="med"/>
                      <a:tailEnd type="none" w="med" len="med"/>
                    </a:lnR>
                    <a:lnT w="9525" cap="flat" cmpd="sng" algn="ctr">
                      <a:solidFill>
                        <a:srgbClr val="088D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tc>
                  <a:txBody>
                    <a:bodyPr/>
                    <a:lstStyle/>
                    <a:p>
                      <a:pPr algn="l" rtl="0" fontAlgn="b"/>
                      <a:r>
                        <a:rPr lang="en-GB" sz="1600" b="1" dirty="0">
                          <a:solidFill>
                            <a:srgbClr val="000000"/>
                          </a:solidFill>
                          <a:effectLst/>
                        </a:rPr>
                        <a:t>Greece</a:t>
                      </a:r>
                    </a:p>
                  </a:txBody>
                  <a:tcPr marL="20399" marR="20399" marT="0" marB="0" vert="vert270" anchor="b">
                    <a:lnL w="9525" cap="flat" cmpd="sng" algn="ctr">
                      <a:solidFill>
                        <a:srgbClr val="C88C26"/>
                      </a:solidFill>
                      <a:prstDash val="solid"/>
                      <a:round/>
                      <a:headEnd type="none" w="med" len="med"/>
                      <a:tailEnd type="none" w="med" len="med"/>
                    </a:lnL>
                    <a:lnR w="9525" cap="flat" cmpd="sng" algn="ctr">
                      <a:solidFill>
                        <a:srgbClr val="889026"/>
                      </a:solidFill>
                      <a:prstDash val="solid"/>
                      <a:round/>
                      <a:headEnd type="none" w="med" len="med"/>
                      <a:tailEnd type="none" w="med" len="med"/>
                    </a:lnR>
                    <a:lnT w="9525" cap="flat" cmpd="sng" algn="ctr">
                      <a:solidFill>
                        <a:srgbClr val="889026"/>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EAF6"/>
                    </a:solidFill>
                  </a:tcPr>
                </a:tc>
                <a:extLst>
                  <a:ext uri="{0D108BD9-81ED-4DB2-BD59-A6C34878D82A}">
                    <a16:rowId xmlns:a16="http://schemas.microsoft.com/office/drawing/2014/main" val="3756347867"/>
                  </a:ext>
                </a:extLst>
              </a:tr>
              <a:tr h="205135">
                <a:tc>
                  <a:txBody>
                    <a:bodyPr/>
                    <a:lstStyle/>
                    <a:p>
                      <a:pPr rtl="0" fontAlgn="ctr"/>
                      <a:r>
                        <a:rPr lang="en-GB" sz="1600" b="1" dirty="0">
                          <a:solidFill>
                            <a:srgbClr val="000000"/>
                          </a:solidFill>
                          <a:effectLst/>
                        </a:rPr>
                        <a:t>Electronic Health Records</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2867491157"/>
                  </a:ext>
                </a:extLst>
              </a:tr>
              <a:tr h="205135">
                <a:tc>
                  <a:txBody>
                    <a:bodyPr/>
                    <a:lstStyle/>
                    <a:p>
                      <a:pPr rtl="0" fontAlgn="ctr"/>
                      <a:r>
                        <a:rPr lang="en-GB" sz="1600" b="1">
                          <a:solidFill>
                            <a:srgbClr val="000000"/>
                          </a:solidFill>
                          <a:effectLst/>
                        </a:rPr>
                        <a:t>Tele Health / mHealth </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989989209"/>
                  </a:ext>
                </a:extLst>
              </a:tr>
              <a:tr h="205135">
                <a:tc>
                  <a:txBody>
                    <a:bodyPr/>
                    <a:lstStyle/>
                    <a:p>
                      <a:pPr rtl="0" fontAlgn="ctr"/>
                      <a:r>
                        <a:rPr lang="en-GB" sz="1600" b="1" dirty="0">
                          <a:solidFill>
                            <a:srgbClr val="000000"/>
                          </a:solidFill>
                          <a:effectLst/>
                        </a:rPr>
                        <a:t>Mental Health</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72149339"/>
                  </a:ext>
                </a:extLst>
              </a:tr>
              <a:tr h="205135">
                <a:tc>
                  <a:txBody>
                    <a:bodyPr/>
                    <a:lstStyle/>
                    <a:p>
                      <a:pPr rtl="0" fontAlgn="ctr"/>
                      <a:r>
                        <a:rPr lang="en-GB" sz="1600" b="1">
                          <a:solidFill>
                            <a:srgbClr val="000000"/>
                          </a:solidFill>
                          <a:effectLst/>
                        </a:rPr>
                        <a:t>Preventive Care</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dirty="0">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extLst>
                  <a:ext uri="{0D108BD9-81ED-4DB2-BD59-A6C34878D82A}">
                    <a16:rowId xmlns:a16="http://schemas.microsoft.com/office/drawing/2014/main" val="3699237694"/>
                  </a:ext>
                </a:extLst>
              </a:tr>
              <a:tr h="205135">
                <a:tc>
                  <a:txBody>
                    <a:bodyPr/>
                    <a:lstStyle/>
                    <a:p>
                      <a:pPr rtl="0" fontAlgn="ctr"/>
                      <a:r>
                        <a:rPr lang="en-GB" sz="1600" b="1" dirty="0">
                          <a:solidFill>
                            <a:srgbClr val="000000"/>
                          </a:solidFill>
                          <a:effectLst/>
                        </a:rPr>
                        <a:t>Active Healthy Ageing (AHA)</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solidFill>
                            <a:srgbClr val="000000"/>
                          </a:solidFill>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extLst>
                  <a:ext uri="{0D108BD9-81ED-4DB2-BD59-A6C34878D82A}">
                    <a16:rowId xmlns:a16="http://schemas.microsoft.com/office/drawing/2014/main" val="1145804699"/>
                  </a:ext>
                </a:extLst>
              </a:tr>
              <a:tr h="205135">
                <a:tc>
                  <a:txBody>
                    <a:bodyPr/>
                    <a:lstStyle/>
                    <a:p>
                      <a:pPr rtl="0" fontAlgn="ctr"/>
                      <a:r>
                        <a:rPr lang="en-GB" sz="1600" b="1">
                          <a:solidFill>
                            <a:srgbClr val="000000"/>
                          </a:solidFill>
                          <a:effectLst/>
                        </a:rPr>
                        <a:t>Integrated Care</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414481257"/>
                  </a:ext>
                </a:extLst>
              </a:tr>
              <a:tr h="205135">
                <a:tc>
                  <a:txBody>
                    <a:bodyPr/>
                    <a:lstStyle/>
                    <a:p>
                      <a:pPr rtl="0" fontAlgn="ctr"/>
                      <a:r>
                        <a:rPr lang="en-GB" sz="1600" b="1" dirty="0">
                          <a:solidFill>
                            <a:srgbClr val="000000"/>
                          </a:solidFill>
                          <a:effectLst/>
                        </a:rPr>
                        <a:t>Medicines Optimisation</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08006322"/>
                  </a:ext>
                </a:extLst>
              </a:tr>
              <a:tr h="205135">
                <a:tc>
                  <a:txBody>
                    <a:bodyPr/>
                    <a:lstStyle/>
                    <a:p>
                      <a:pPr rtl="0" fontAlgn="ctr"/>
                      <a:r>
                        <a:rPr lang="en-GB" sz="1600" b="1">
                          <a:solidFill>
                            <a:srgbClr val="000000"/>
                          </a:solidFill>
                          <a:effectLst/>
                        </a:rPr>
                        <a:t>Analytics, BI, AI</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2906369"/>
                  </a:ext>
                </a:extLst>
              </a:tr>
              <a:tr h="205135">
                <a:tc>
                  <a:txBody>
                    <a:bodyPr/>
                    <a:lstStyle/>
                    <a:p>
                      <a:pPr rtl="0" fontAlgn="ctr"/>
                      <a:r>
                        <a:rPr lang="en-GB" sz="1600" b="1" dirty="0">
                          <a:solidFill>
                            <a:srgbClr val="000000"/>
                          </a:solidFill>
                          <a:effectLst/>
                        </a:rPr>
                        <a:t>Home Care</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50256325"/>
                  </a:ext>
                </a:extLst>
              </a:tr>
              <a:tr h="205135">
                <a:tc>
                  <a:txBody>
                    <a:bodyPr/>
                    <a:lstStyle/>
                    <a:p>
                      <a:pPr rtl="0" fontAlgn="ctr"/>
                      <a:r>
                        <a:rPr lang="en-GB" sz="1600" b="1">
                          <a:solidFill>
                            <a:srgbClr val="000000"/>
                          </a:solidFill>
                          <a:effectLst/>
                        </a:rPr>
                        <a:t>Health Tourism</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extLst>
                  <a:ext uri="{0D108BD9-81ED-4DB2-BD59-A6C34878D82A}">
                    <a16:rowId xmlns:a16="http://schemas.microsoft.com/office/drawing/2014/main" val="2578643741"/>
                  </a:ext>
                </a:extLst>
              </a:tr>
              <a:tr h="205135">
                <a:tc>
                  <a:txBody>
                    <a:bodyPr/>
                    <a:lstStyle/>
                    <a:p>
                      <a:pPr rtl="0" fontAlgn="ctr"/>
                      <a:r>
                        <a:rPr lang="en-GB" sz="1600" b="1" dirty="0">
                          <a:solidFill>
                            <a:srgbClr val="000000"/>
                          </a:solidFill>
                          <a:effectLst/>
                        </a:rPr>
                        <a:t>Interoperability </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3048004478"/>
                  </a:ext>
                </a:extLst>
              </a:tr>
              <a:tr h="205135">
                <a:tc>
                  <a:txBody>
                    <a:bodyPr/>
                    <a:lstStyle/>
                    <a:p>
                      <a:pPr rtl="0" fontAlgn="ctr"/>
                      <a:r>
                        <a:rPr lang="en-GB" sz="1600" b="1" dirty="0">
                          <a:solidFill>
                            <a:srgbClr val="000000"/>
                          </a:solidFill>
                          <a:effectLst/>
                        </a:rPr>
                        <a:t>Patient engagement</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ctr"/>
                      <a:r>
                        <a:rPr lang="en-GB" sz="1100" b="1">
                          <a:effectLst/>
                        </a:rPr>
                        <a:t>S</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ctr"/>
                      <a:endParaRPr lang="en-GB" sz="100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21988243"/>
                  </a:ext>
                </a:extLst>
              </a:tr>
              <a:tr h="205135">
                <a:tc>
                  <a:txBody>
                    <a:bodyPr/>
                    <a:lstStyle/>
                    <a:p>
                      <a:pPr rtl="0" fontAlgn="ctr"/>
                      <a:r>
                        <a:rPr lang="en-GB" sz="1600" b="1" dirty="0">
                          <a:solidFill>
                            <a:srgbClr val="000000"/>
                          </a:solidFill>
                          <a:effectLst/>
                        </a:rPr>
                        <a:t>Funding, Financing, Support</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GB" sz="1100" b="1">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GB" sz="1100" b="1">
                          <a:effectLst/>
                        </a:rPr>
                        <a:t>N</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3649241061"/>
                  </a:ext>
                </a:extLst>
              </a:tr>
              <a:tr h="205135">
                <a:tc>
                  <a:txBody>
                    <a:bodyPr/>
                    <a:lstStyle/>
                    <a:p>
                      <a:pPr rtl="0" fontAlgn="ctr"/>
                      <a:r>
                        <a:rPr lang="en-GB" sz="1600" b="1" dirty="0">
                          <a:solidFill>
                            <a:srgbClr val="000000"/>
                          </a:solidFill>
                          <a:effectLst/>
                        </a:rPr>
                        <a:t>Scaling</a:t>
                      </a:r>
                    </a:p>
                  </a:txBody>
                  <a:tcPr marL="20399" marR="203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99"/>
                    </a:solidFill>
                  </a:tcPr>
                </a:tc>
                <a:tc>
                  <a:txBody>
                    <a:bodyPr/>
                    <a:lstStyle/>
                    <a:p>
                      <a:pPr rtl="0" fontAlgn="ctr"/>
                      <a:endParaRPr lang="en-GB" sz="1000" dirty="0">
                        <a:effectLst/>
                      </a:endParaRP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GB" sz="1100" b="1" dirty="0">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GB" sz="1000" dirty="0">
                        <a:effectLst/>
                      </a:endParaRPr>
                    </a:p>
                  </a:txBody>
                  <a:tcPr marL="20399" marR="2039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GB" sz="1100" b="1" dirty="0">
                          <a:effectLst/>
                        </a:rPr>
                        <a:t>P</a:t>
                      </a:r>
                    </a:p>
                  </a:txBody>
                  <a:tcPr marL="20399" marR="20399"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extLst>
                  <a:ext uri="{0D108BD9-81ED-4DB2-BD59-A6C34878D82A}">
                    <a16:rowId xmlns:a16="http://schemas.microsoft.com/office/drawing/2014/main" val="2706584711"/>
                  </a:ext>
                </a:extLst>
              </a:tr>
            </a:tbl>
          </a:graphicData>
        </a:graphic>
      </p:graphicFrame>
      <p:sp>
        <p:nvSpPr>
          <p:cNvPr id="10" name="TextBox 9">
            <a:extLst>
              <a:ext uri="{FF2B5EF4-FFF2-40B4-BE49-F238E27FC236}">
                <a16:creationId xmlns:a16="http://schemas.microsoft.com/office/drawing/2014/main" id="{64E3D7D6-76E0-425D-96E4-53B39B709D6E}"/>
              </a:ext>
            </a:extLst>
          </p:cNvPr>
          <p:cNvSpPr txBox="1"/>
          <p:nvPr/>
        </p:nvSpPr>
        <p:spPr>
          <a:xfrm>
            <a:off x="711881" y="2146555"/>
            <a:ext cx="1722203" cy="646331"/>
          </a:xfrm>
          <a:prstGeom prst="rect">
            <a:avLst/>
          </a:prstGeom>
          <a:noFill/>
        </p:spPr>
        <p:txBody>
          <a:bodyPr wrap="none" rtlCol="0">
            <a:spAutoFit/>
          </a:bodyPr>
          <a:lstStyle/>
          <a:p>
            <a:r>
              <a:rPr lang="en-GB" sz="1200" b="1" dirty="0"/>
              <a:t>S </a:t>
            </a:r>
            <a:r>
              <a:rPr lang="en-GB" sz="1200" dirty="0"/>
              <a:t>= Strength</a:t>
            </a:r>
          </a:p>
          <a:p>
            <a:r>
              <a:rPr lang="en-GB" sz="1200" b="1" dirty="0"/>
              <a:t>N</a:t>
            </a:r>
            <a:r>
              <a:rPr lang="en-GB" sz="1200" dirty="0"/>
              <a:t> = Need</a:t>
            </a:r>
          </a:p>
          <a:p>
            <a:r>
              <a:rPr lang="en-GB" sz="1200" b="1" dirty="0"/>
              <a:t>P</a:t>
            </a:r>
            <a:r>
              <a:rPr lang="en-GB" sz="1200" dirty="0"/>
              <a:t> = Priority (not defined)</a:t>
            </a:r>
          </a:p>
        </p:txBody>
      </p:sp>
      <p:pic>
        <p:nvPicPr>
          <p:cNvPr id="11" name="Picture 10" descr="A picture containing clipart&#10;&#10;Description automatically generated">
            <a:extLst>
              <a:ext uri="{FF2B5EF4-FFF2-40B4-BE49-F238E27FC236}">
                <a16:creationId xmlns:a16="http://schemas.microsoft.com/office/drawing/2014/main" id="{4FBD4F53-79E5-45FF-8CB5-BB106A7DA7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58" y="52704"/>
            <a:ext cx="853898" cy="846375"/>
          </a:xfrm>
          <a:prstGeom prst="rect">
            <a:avLst/>
          </a:prstGeom>
        </p:spPr>
      </p:pic>
    </p:spTree>
    <p:extLst>
      <p:ext uri="{BB962C8B-B14F-4D97-AF65-F5344CB8AC3E}">
        <p14:creationId xmlns:p14="http://schemas.microsoft.com/office/powerpoint/2010/main" val="69884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C9E6-7AE2-4FB0-83C9-1FA12E6E3801}"/>
              </a:ext>
            </a:extLst>
          </p:cNvPr>
          <p:cNvSpPr>
            <a:spLocks noGrp="1"/>
          </p:cNvSpPr>
          <p:nvPr>
            <p:ph type="title"/>
          </p:nvPr>
        </p:nvSpPr>
        <p:spPr>
          <a:xfrm>
            <a:off x="211465" y="143656"/>
            <a:ext cx="8229600" cy="457199"/>
          </a:xfrm>
        </p:spPr>
        <p:txBody>
          <a:bodyPr>
            <a:normAutofit fontScale="90000"/>
          </a:bodyPr>
          <a:lstStyle/>
          <a:p>
            <a:pPr algn="l"/>
            <a:r>
              <a:rPr lang="en-GB" b="1" dirty="0">
                <a:solidFill>
                  <a:srgbClr val="0000FF"/>
                </a:solidFill>
              </a:rPr>
              <a:t>ECHAlliance - </a:t>
            </a:r>
            <a:r>
              <a:rPr lang="en-GB" b="1" dirty="0" err="1">
                <a:solidFill>
                  <a:srgbClr val="0000FF"/>
                </a:solidFill>
              </a:rPr>
              <a:t>H2020</a:t>
            </a:r>
            <a:r>
              <a:rPr lang="en-GB" b="1" dirty="0">
                <a:solidFill>
                  <a:srgbClr val="0000FF"/>
                </a:solidFill>
              </a:rPr>
              <a:t> Projects</a:t>
            </a:r>
          </a:p>
        </p:txBody>
      </p:sp>
      <p:sp>
        <p:nvSpPr>
          <p:cNvPr id="4" name="Content Placeholder 3">
            <a:extLst>
              <a:ext uri="{FF2B5EF4-FFF2-40B4-BE49-F238E27FC236}">
                <a16:creationId xmlns:a16="http://schemas.microsoft.com/office/drawing/2014/main" id="{346D744B-988D-4770-99F5-BF6150793AA7}"/>
              </a:ext>
            </a:extLst>
          </p:cNvPr>
          <p:cNvSpPr>
            <a:spLocks noGrp="1"/>
          </p:cNvSpPr>
          <p:nvPr>
            <p:ph idx="1"/>
          </p:nvPr>
        </p:nvSpPr>
        <p:spPr>
          <a:xfrm>
            <a:off x="2063931" y="879566"/>
            <a:ext cx="6942686" cy="5226046"/>
          </a:xfrm>
          <a:prstGeom prst="rect">
            <a:avLst/>
          </a:prstGeom>
        </p:spPr>
        <p:txBody>
          <a:bodyPr wrap="square">
            <a:spAutoFit/>
          </a:bodyPr>
          <a:lstStyle/>
          <a:p>
            <a:pPr marL="0" indent="0">
              <a:buNone/>
            </a:pPr>
            <a:r>
              <a:rPr lang="en-GB" b="1" dirty="0" err="1">
                <a:solidFill>
                  <a:srgbClr val="0068AF"/>
                </a:solidFill>
                <a:latin typeface="Roboto"/>
                <a:hlinkClick r:id="rId2">
                  <a:extLst>
                    <a:ext uri="{A12FA001-AC4F-418D-AE19-62706E023703}">
                      <ahyp:hlinkClr xmlns:ahyp="http://schemas.microsoft.com/office/drawing/2018/hyperlinkcolor" xmlns="" val="tx"/>
                    </a:ext>
                  </a:extLst>
                </a:hlinkClick>
              </a:rPr>
              <a:t>WE4AHA</a:t>
            </a:r>
            <a:r>
              <a:rPr lang="en-GB" dirty="0">
                <a:solidFill>
                  <a:srgbClr val="0068AF"/>
                </a:solidFill>
                <a:latin typeface="Roboto"/>
              </a:rPr>
              <a:t> </a:t>
            </a:r>
          </a:p>
          <a:p>
            <a:pPr marL="0" indent="0">
              <a:buNone/>
            </a:pPr>
            <a:r>
              <a:rPr lang="en-GB" sz="1400" dirty="0">
                <a:solidFill>
                  <a:srgbClr val="414141"/>
                </a:solidFill>
                <a:latin typeface="Roboto"/>
              </a:rPr>
              <a:t>supports the definition and execution of an Innovation to Market (</a:t>
            </a:r>
            <a:r>
              <a:rPr lang="en-GB" sz="1400" dirty="0" err="1">
                <a:solidFill>
                  <a:srgbClr val="414141"/>
                </a:solidFill>
                <a:latin typeface="Roboto"/>
              </a:rPr>
              <a:t>I2M</a:t>
            </a:r>
            <a:r>
              <a:rPr lang="en-GB" sz="1400" dirty="0">
                <a:solidFill>
                  <a:srgbClr val="414141"/>
                </a:solidFill>
                <a:latin typeface="Roboto"/>
              </a:rPr>
              <a:t>) plan, further development of the Blueprint to drive the policy vision on digital innovation, and the consolidation of </a:t>
            </a:r>
            <a:r>
              <a:rPr lang="en-GB" sz="1400" dirty="0" err="1">
                <a:solidFill>
                  <a:srgbClr val="414141"/>
                </a:solidFill>
                <a:latin typeface="Roboto"/>
              </a:rPr>
              <a:t>EIP</a:t>
            </a:r>
            <a:r>
              <a:rPr lang="en-GB" sz="1400" dirty="0">
                <a:solidFill>
                  <a:srgbClr val="414141"/>
                </a:solidFill>
                <a:latin typeface="Roboto"/>
              </a:rPr>
              <a:t> on AHA Action Groups and Reference Sites</a:t>
            </a:r>
          </a:p>
          <a:p>
            <a:endParaRPr lang="en-GB" sz="1800" dirty="0">
              <a:solidFill>
                <a:srgbClr val="414141"/>
              </a:solidFill>
              <a:latin typeface="Roboto"/>
            </a:endParaRPr>
          </a:p>
          <a:p>
            <a:pPr marL="0" indent="0">
              <a:buNone/>
            </a:pPr>
            <a:r>
              <a:rPr lang="en-GB" b="1" dirty="0">
                <a:solidFill>
                  <a:srgbClr val="0068AF"/>
                </a:solidFill>
                <a:latin typeface="Roboto"/>
                <a:hlinkClick r:id="rId3">
                  <a:extLst>
                    <a:ext uri="{A12FA001-AC4F-418D-AE19-62706E023703}">
                      <ahyp:hlinkClr xmlns:ahyp="http://schemas.microsoft.com/office/drawing/2018/hyperlinkcolor" xmlns="" val="tx"/>
                    </a:ext>
                  </a:extLst>
                </a:hlinkClick>
              </a:rPr>
              <a:t>Smart Healthy Cities (PULSE)</a:t>
            </a:r>
            <a:r>
              <a:rPr lang="en-GB" b="1" dirty="0">
                <a:solidFill>
                  <a:srgbClr val="0068AF"/>
                </a:solidFill>
                <a:latin typeface="Roboto"/>
              </a:rPr>
              <a:t> </a:t>
            </a:r>
          </a:p>
          <a:p>
            <a:pPr marL="0" indent="0">
              <a:buNone/>
            </a:pPr>
            <a:r>
              <a:rPr lang="en-GB" sz="1400" dirty="0">
                <a:solidFill>
                  <a:srgbClr val="414141"/>
                </a:solidFill>
                <a:latin typeface="Roboto"/>
              </a:rPr>
              <a:t>is a visionary project aimed at transforming public health from a reactive to a predictive system using heterogeneous data from numerous sources</a:t>
            </a:r>
          </a:p>
          <a:p>
            <a:pPr marL="0" indent="0">
              <a:buNone/>
            </a:pPr>
            <a:endParaRPr lang="en-GB" sz="1200" dirty="0">
              <a:solidFill>
                <a:srgbClr val="414141"/>
              </a:solidFill>
              <a:latin typeface="Roboto"/>
              <a:hlinkClick r:id="rId4">
                <a:extLst>
                  <a:ext uri="{A12FA001-AC4F-418D-AE19-62706E023703}">
                    <ahyp:hlinkClr xmlns:ahyp="http://schemas.microsoft.com/office/drawing/2018/hyperlinkcolor" xmlns="" val="tx"/>
                  </a:ext>
                </a:extLst>
              </a:hlinkClick>
            </a:endParaRPr>
          </a:p>
          <a:p>
            <a:pPr marL="0" indent="0">
              <a:buNone/>
            </a:pPr>
            <a:r>
              <a:rPr lang="en-GB" b="1" dirty="0">
                <a:solidFill>
                  <a:srgbClr val="0068AF"/>
                </a:solidFill>
                <a:latin typeface="Roboto"/>
                <a:hlinkClick r:id="rId4">
                  <a:extLst>
                    <a:ext uri="{A12FA001-AC4F-418D-AE19-62706E023703}">
                      <ahyp:hlinkClr xmlns:ahyp="http://schemas.microsoft.com/office/drawing/2018/hyperlinkcolor" xmlns="" val="tx"/>
                    </a:ext>
                  </a:extLst>
                </a:hlinkClick>
              </a:rPr>
              <a:t>Interoperability (TRILLIUM II)</a:t>
            </a:r>
            <a:r>
              <a:rPr lang="en-GB" b="1" dirty="0">
                <a:solidFill>
                  <a:srgbClr val="0068AF"/>
                </a:solidFill>
                <a:latin typeface="Roboto"/>
              </a:rPr>
              <a:t> </a:t>
            </a:r>
          </a:p>
          <a:p>
            <a:pPr marL="0" indent="0">
              <a:buNone/>
            </a:pPr>
            <a:r>
              <a:rPr lang="en-GB" sz="1400" dirty="0">
                <a:solidFill>
                  <a:srgbClr val="414141"/>
                </a:solidFill>
                <a:latin typeface="Roboto"/>
              </a:rPr>
              <a:t>reinforcing and scaling EU/US cooperation on Patient Summery to further advance global Electronic Health Record (</a:t>
            </a:r>
            <a:r>
              <a:rPr lang="en-GB" sz="1400" dirty="0" err="1">
                <a:solidFill>
                  <a:srgbClr val="414141"/>
                </a:solidFill>
                <a:latin typeface="Roboto"/>
              </a:rPr>
              <a:t>EHR</a:t>
            </a:r>
            <a:r>
              <a:rPr lang="en-GB" sz="1400" dirty="0">
                <a:solidFill>
                  <a:srgbClr val="414141"/>
                </a:solidFill>
                <a:latin typeface="Roboto"/>
              </a:rPr>
              <a:t>) interoperability</a:t>
            </a:r>
          </a:p>
          <a:p>
            <a:pPr marL="0" indent="0">
              <a:buNone/>
            </a:pPr>
            <a:endParaRPr lang="en-GB" dirty="0">
              <a:solidFill>
                <a:srgbClr val="414141"/>
              </a:solidFill>
              <a:latin typeface="Roboto"/>
              <a:hlinkClick r:id="rId5">
                <a:extLst>
                  <a:ext uri="{A12FA001-AC4F-418D-AE19-62706E023703}">
                    <ahyp:hlinkClr xmlns:ahyp="http://schemas.microsoft.com/office/drawing/2018/hyperlinkcolor" xmlns="" val="tx"/>
                  </a:ext>
                </a:extLst>
              </a:hlinkClick>
            </a:endParaRPr>
          </a:p>
          <a:p>
            <a:pPr marL="0" indent="0">
              <a:buNone/>
            </a:pPr>
            <a:r>
              <a:rPr lang="en-GB" b="1" dirty="0">
                <a:solidFill>
                  <a:srgbClr val="0068AF"/>
                </a:solidFill>
                <a:latin typeface="Roboto"/>
                <a:hlinkClick r:id="rId5">
                  <a:extLst>
                    <a:ext uri="{A12FA001-AC4F-418D-AE19-62706E023703}">
                      <ahyp:hlinkClr xmlns:ahyp="http://schemas.microsoft.com/office/drawing/2018/hyperlinkcolor" xmlns="" val="tx"/>
                    </a:ext>
                  </a:extLst>
                </a:hlinkClick>
              </a:rPr>
              <a:t>Active &amp; Healthy Aging (SEED)</a:t>
            </a:r>
            <a:r>
              <a:rPr lang="en-GB" b="1" dirty="0">
                <a:solidFill>
                  <a:srgbClr val="0068AF"/>
                </a:solidFill>
                <a:latin typeface="Roboto"/>
              </a:rPr>
              <a:t> </a:t>
            </a:r>
          </a:p>
          <a:p>
            <a:pPr marL="0" indent="0">
              <a:buNone/>
            </a:pPr>
            <a:r>
              <a:rPr lang="en-GB" sz="1400" dirty="0">
                <a:solidFill>
                  <a:srgbClr val="414141"/>
                </a:solidFill>
                <a:latin typeface="Roboto"/>
              </a:rPr>
              <a:t>supporting the Recognition of the Silver Economy in Europe: Rewarding innovative solutions that demonstrate a significant impact on the quality of life of the ageing population.</a:t>
            </a:r>
          </a:p>
        </p:txBody>
      </p:sp>
      <p:pic>
        <p:nvPicPr>
          <p:cNvPr id="1026" name="Picture 2" descr="https://echalliance.com/resource/resmgr/Pulse_logo_high_definition.jpg">
            <a:extLst>
              <a:ext uri="{FF2B5EF4-FFF2-40B4-BE49-F238E27FC236}">
                <a16:creationId xmlns:a16="http://schemas.microsoft.com/office/drawing/2014/main" id="{B9DFAEFD-BC70-48E7-8B44-8FCC4CC3572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9595" y="2443071"/>
            <a:ext cx="1741209" cy="398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240E233-8598-49AD-B960-2D7B7C1299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0270" y="3549480"/>
            <a:ext cx="1190625" cy="933450"/>
          </a:xfrm>
          <a:prstGeom prst="rect">
            <a:avLst/>
          </a:prstGeom>
        </p:spPr>
      </p:pic>
      <p:pic>
        <p:nvPicPr>
          <p:cNvPr id="1028" name="Picture 4" descr="https://www.age-platform.eu/sites/default/files/project-images/SEED_logo.jpg">
            <a:extLst>
              <a:ext uri="{FF2B5EF4-FFF2-40B4-BE49-F238E27FC236}">
                <a16:creationId xmlns:a16="http://schemas.microsoft.com/office/drawing/2014/main" id="{64ABB53E-CB15-446F-8E15-B07FDD5AC18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7854" y="4812521"/>
            <a:ext cx="1284669" cy="1149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challiance.com/resource/resmgr/media/12M_logo.png">
            <a:extLst>
              <a:ext uri="{FF2B5EF4-FFF2-40B4-BE49-F238E27FC236}">
                <a16:creationId xmlns:a16="http://schemas.microsoft.com/office/drawing/2014/main" id="{4BB6361B-2871-4139-8669-2F5203F85EF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3489" y="895775"/>
            <a:ext cx="1544189" cy="6261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CCE814B-9F60-4FD7-813A-D41BBD7592F1}"/>
              </a:ext>
            </a:extLst>
          </p:cNvPr>
          <p:cNvSpPr/>
          <p:nvPr/>
        </p:nvSpPr>
        <p:spPr>
          <a:xfrm>
            <a:off x="373489" y="6112037"/>
            <a:ext cx="6838016" cy="646331"/>
          </a:xfrm>
          <a:prstGeom prst="rect">
            <a:avLst/>
          </a:prstGeom>
        </p:spPr>
        <p:txBody>
          <a:bodyPr wrap="square">
            <a:spAutoFit/>
          </a:bodyPr>
          <a:lstStyle/>
          <a:p>
            <a:r>
              <a:rPr lang="en-US" b="1" i="1" dirty="0">
                <a:latin typeface="Helvetica Neue"/>
                <a:cs typeface="Helvetica"/>
              </a:rPr>
              <a:t>Valentina Tageo</a:t>
            </a:r>
            <a:r>
              <a:rPr lang="en-US" i="1" dirty="0">
                <a:latin typeface="Helvetica Neue"/>
                <a:cs typeface="Helvetica"/>
              </a:rPr>
              <a:t>, </a:t>
            </a:r>
            <a:r>
              <a:rPr lang="en-GB" i="1" dirty="0">
                <a:latin typeface="Helvetica Neue"/>
              </a:rPr>
              <a:t>International Projects Lead – </a:t>
            </a:r>
            <a:r>
              <a:rPr lang="en-GB" b="1" i="1" dirty="0">
                <a:latin typeface="Helvetica Neue"/>
              </a:rPr>
              <a:t>Project Services</a:t>
            </a:r>
            <a:r>
              <a:rPr lang="en-GB" i="1" dirty="0">
                <a:latin typeface="Helvetica Neue"/>
              </a:rPr>
              <a:t> </a:t>
            </a:r>
          </a:p>
          <a:p>
            <a:r>
              <a:rPr lang="en-GB" b="1" i="1" dirty="0">
                <a:latin typeface="Helvetica Neue"/>
                <a:cs typeface="Helvetica"/>
              </a:rPr>
              <a:t>Andy Bleaden</a:t>
            </a:r>
            <a:r>
              <a:rPr lang="en-GB" i="1" dirty="0">
                <a:latin typeface="Helvetica Neue"/>
                <a:cs typeface="Helvetica"/>
              </a:rPr>
              <a:t>, International Projects Manager</a:t>
            </a:r>
          </a:p>
        </p:txBody>
      </p:sp>
      <p:pic>
        <p:nvPicPr>
          <p:cNvPr id="21" name="Picture 20" descr="A picture containing clipart&#10;&#10;Description automatically generated">
            <a:extLst>
              <a:ext uri="{FF2B5EF4-FFF2-40B4-BE49-F238E27FC236}">
                <a16:creationId xmlns:a16="http://schemas.microsoft.com/office/drawing/2014/main" id="{CB965954-5961-435E-8DA6-22C79C88BED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98165" y="5885069"/>
            <a:ext cx="981579" cy="972931"/>
          </a:xfrm>
          <a:prstGeom prst="rect">
            <a:avLst/>
          </a:prstGeom>
        </p:spPr>
      </p:pic>
    </p:spTree>
    <p:extLst>
      <p:ext uri="{BB962C8B-B14F-4D97-AF65-F5344CB8AC3E}">
        <p14:creationId xmlns:p14="http://schemas.microsoft.com/office/powerpoint/2010/main" val="3634863577"/>
      </p:ext>
    </p:extLst>
  </p:cSld>
  <p:clrMapOvr>
    <a:masterClrMapping/>
  </p:clrMapOvr>
</p:sld>
</file>

<file path=ppt/theme/theme1.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neMoreLife">
      <a:dk1>
        <a:srgbClr val="3C3C3C"/>
      </a:dk1>
      <a:lt1>
        <a:sysClr val="window" lastClr="FFFFFF"/>
      </a:lt1>
      <a:dk2>
        <a:srgbClr val="00BAC2"/>
      </a:dk2>
      <a:lt2>
        <a:srgbClr val="78CBD3"/>
      </a:lt2>
      <a:accent1>
        <a:srgbClr val="5EC6CD"/>
      </a:accent1>
      <a:accent2>
        <a:srgbClr val="9DD3B4"/>
      </a:accent2>
      <a:accent3>
        <a:srgbClr val="D5E275"/>
      </a:accent3>
      <a:accent4>
        <a:srgbClr val="FFD300"/>
      </a:accent4>
      <a:accent5>
        <a:srgbClr val="FFF4F6"/>
      </a:accent5>
      <a:accent6>
        <a:srgbClr val="F9C619"/>
      </a:accent6>
      <a:hlink>
        <a:srgbClr val="EA8136"/>
      </a:hlink>
      <a:folHlink>
        <a:srgbClr val="D81C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n0164ad3d5b84a57907af32d91eb6282 xmlns="0e688173-6920-4db4-a106-52e1f932be5c">
      <Terms xmlns="http://schemas.microsoft.com/office/infopath/2007/PartnerControls"/>
    </n0164ad3d5b84a57907af32d91eb6282>
    <Academic_x0020_year xmlns="0e688173-6920-4db4-a106-52e1f932be5c">2018/19</Academic_x0020_year>
    <j928f9099e4145f8a1f3a9d8f7b9fe40 xmlns="0e688173-6920-4db4-a106-52e1f932be5c">
      <Terms xmlns="http://schemas.microsoft.com/office/infopath/2007/PartnerControls">
        <TermInfo xmlns="http://schemas.microsoft.com/office/infopath/2007/PartnerControls">
          <TermName xmlns="http://schemas.microsoft.com/office/infopath/2007/PartnerControls">Project work documentation</TermName>
          <TermId xmlns="http://schemas.microsoft.com/office/infopath/2007/PartnerControls">0ec0eb2c-240c-4416-b505-5f970e91df2a</TermId>
        </TermInfo>
      </Terms>
    </j928f9099e4145f8a1f3a9d8f7b9fe40>
    <Retention_x0020_schedule xmlns="0e688173-6920-4db4-a106-52e1f932be5c" xsi:nil="true"/>
    <TaxCatchAll xmlns="0e688173-6920-4db4-a106-52e1f932be5c">
      <Value>48</Value>
    </TaxCatchAll>
    <TaxCatchAllLabel xmlns="0e688173-6920-4db4-a106-52e1f932be5c"/>
  </documentManagement>
</p:properties>
</file>

<file path=customXml/item2.xml><?xml version="1.0" encoding="utf-8"?>
<ct:contentTypeSchema xmlns:ct="http://schemas.microsoft.com/office/2006/metadata/contentType" xmlns:ma="http://schemas.microsoft.com/office/2006/metadata/properties/metaAttributes" ct:_="" ma:_="" ma:contentTypeName="UHI Document" ma:contentTypeID="0x010100AAD73BA2634B424AB47E3F5D439BEB5900592D2CE87DC6394A97A8CCD63C425ADD" ma:contentTypeVersion="0" ma:contentTypeDescription="" ma:contentTypeScope="" ma:versionID="dd813c8efb07305cf708d76977057b48">
  <xsd:schema xmlns:xsd="http://www.w3.org/2001/XMLSchema" xmlns:xs="http://www.w3.org/2001/XMLSchema" xmlns:p="http://schemas.microsoft.com/office/2006/metadata/properties" xmlns:ns2="0e688173-6920-4db4-a106-52e1f932be5c" targetNamespace="http://schemas.microsoft.com/office/2006/metadata/properties" ma:root="true" ma:fieldsID="16954b9cf295b3db27d7d4d304e61f0a" ns2:_="">
    <xsd:import namespace="0e688173-6920-4db4-a106-52e1f932be5c"/>
    <xsd:element name="properties">
      <xsd:complexType>
        <xsd:sequence>
          <xsd:element name="documentManagement">
            <xsd:complexType>
              <xsd:all>
                <xsd:element ref="ns2:j928f9099e4145f8a1f3a9d8f7b9fe40" minOccurs="0"/>
                <xsd:element ref="ns2:TaxCatchAll" minOccurs="0"/>
                <xsd:element ref="ns2:TaxCatchAllLabel" minOccurs="0"/>
                <xsd:element ref="ns2:Academic_x0020_year" minOccurs="0"/>
                <xsd:element ref="ns2:Retention_x0020_schedule" minOccurs="0"/>
                <xsd:element ref="ns2:n0164ad3d5b84a57907af32d91eb628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688173-6920-4db4-a106-52e1f932be5c" elementFormDefault="qualified">
    <xsd:import namespace="http://schemas.microsoft.com/office/2006/documentManagement/types"/>
    <xsd:import namespace="http://schemas.microsoft.com/office/infopath/2007/PartnerControls"/>
    <xsd:element name="j928f9099e4145f8a1f3a9d8f7b9fe40" ma:index="8" ma:taxonomy="true" ma:internalName="j928f9099e4145f8a1f3a9d8f7b9fe40" ma:taxonomyFieldName="UHI_x0020_classification" ma:displayName="UHI classification" ma:default="" ma:fieldId="{3928f909-9e41-45f8-a1f3-a9d8f7b9fe40}" ma:sspId="b08f9bd9-3094-4ce7-b0b7-c3aa025461b8" ma:termSetId="61a1d7e9-b8a9-4e39-b9ad-4b81c8c47e62"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5b1d230-a0d6-4971-8a7f-74fa10618a55}" ma:internalName="TaxCatchAll" ma:readOnly="false" ma:showField="CatchAllData" ma:web="84cb37b6-73e5-4c0d-b0bf-a09da572055d">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5b1d230-a0d6-4971-8a7f-74fa10618a55}" ma:internalName="TaxCatchAllLabel" ma:readOnly="false" ma:showField="CatchAllDataLabel" ma:web="84cb37b6-73e5-4c0d-b0bf-a09da572055d">
      <xsd:complexType>
        <xsd:complexContent>
          <xsd:extension base="dms:MultiChoiceLookup">
            <xsd:sequence>
              <xsd:element name="Value" type="dms:Lookup" maxOccurs="unbounded" minOccurs="0" nillable="true"/>
            </xsd:sequence>
          </xsd:extension>
        </xsd:complexContent>
      </xsd:complexType>
    </xsd:element>
    <xsd:element name="Academic_x0020_year" ma:index="12" nillable="true" ma:displayName="Academic year" ma:default="2016/17" ma:format="Dropdown" ma:internalName="Academic_x0020_year" ma:readOnly="false">
      <xsd:simpleType>
        <xsd:restriction base="dms:Choice">
          <xsd:enumeration value="1992/93"/>
          <xsd:enumeration value="1993/94"/>
          <xsd:enumeration value="1994/95"/>
          <xsd:enumeration value="1995/96"/>
          <xsd:enumeration value="1996/97"/>
          <xsd:enumeration value="1997/98"/>
          <xsd:enumeration value="1998/99"/>
          <xsd:enumeration value="1999/00"/>
          <xsd:enumeration value="2000/01"/>
          <xsd:enumeration value="2001/02"/>
          <xsd:enumeration value="2002/03"/>
          <xsd:enumeration value="2003/04"/>
          <xsd:enumeration value="2004/05"/>
          <xsd:enumeration value="2005/06"/>
          <xsd:enumeration value="2006/07"/>
          <xsd:enumeration value="2007/08"/>
          <xsd:enumeration value="2008/09"/>
          <xsd:enumeration value="2009/10"/>
          <xsd:enumeration value="2010/11"/>
          <xsd:enumeration value="2011/12"/>
          <xsd:enumeration value="2012/13"/>
          <xsd:enumeration value="2013/14"/>
          <xsd:enumeration value="2014/15"/>
          <xsd:enumeration value="2015/16"/>
          <xsd:enumeration value="2016/17"/>
          <xsd:enumeration value="2017/18"/>
          <xsd:enumeration value="2018/19"/>
          <xsd:enumeration value="2019/20"/>
        </xsd:restriction>
      </xsd:simpleType>
    </xsd:element>
    <xsd:element name="Retention_x0020_schedule" ma:index="13" nillable="true" ma:displayName="Retention schedule" ma:format="Dropdown" ma:internalName="Retention_x0020_schedule" ma:readOnly="false">
      <xsd:simpleType>
        <xsd:restriction base="dms:Choice">
          <xsd:enumeration value="1 Year"/>
          <xsd:enumeration value="2 Years"/>
          <xsd:enumeration value="3 Years"/>
          <xsd:enumeration value="4 Years"/>
          <xsd:enumeration value="5 Years"/>
          <xsd:enumeration value="6 Years"/>
          <xsd:enumeration value="7 Years"/>
          <xsd:enumeration value="8 Years"/>
          <xsd:enumeration value="9 Years"/>
          <xsd:enumeration value="10 Years"/>
          <xsd:enumeration value="15 Years"/>
          <xsd:enumeration value="20 Years"/>
          <xsd:enumeration value="30 Years"/>
          <xsd:enumeration value="40 Years"/>
          <xsd:enumeration value="50 Years"/>
          <xsd:enumeration value="Abandonment of plans + 1 year"/>
          <xsd:enumeration value="Agreement of contract"/>
          <xsd:enumeration value="As stipulated by SQA requirements"/>
          <xsd:enumeration value="As stipulated by SQA retention of candidate assessment records policy"/>
          <xsd:enumeration value="Award of supply contract + 1 year"/>
          <xsd:enumeration value="Closure of account + 1 year"/>
          <xsd:enumeration value="Closure of account + 6 years"/>
          <xsd:enumeration value="Closure of case + 6 years"/>
          <xsd:enumeration value="Closure of investigation + 40 years"/>
          <xsd:enumeration value="Closure of negotiations + 6 years"/>
          <xsd:enumeration value="Closure of scheme + 5 years"/>
          <xsd:enumeration value="Commencement/Renewal of policy + 40 years"/>
          <xsd:enumeration value="Completion of admissions process + 6 months"/>
          <xsd:enumeration value="Completion of admissions process + 1 year"/>
          <xsd:enumeration value="Completion of actions + 5 years"/>
          <xsd:enumeration value="Completion of analysis of data"/>
          <xsd:enumeration value="Completion of analysis of feedback"/>
          <xsd:enumeration value="Completion of analysis of responses"/>
          <xsd:enumeration value="Completion of analysis of survey responses"/>
          <xsd:enumeration value="Completion of audit + 3 years"/>
          <xsd:enumeration value="Completion of audit + 5 years"/>
          <xsd:enumeration value="Completion of campaign + 3 years"/>
          <xsd:enumeration value="Completion of campaign + 5 years"/>
          <xsd:enumeration value="Completion of ceremony + 1 year"/>
          <xsd:enumeration value="Completion of disposal process + 6 years"/>
          <xsd:enumeration value="Completion of election + 1 year"/>
          <xsd:enumeration value="Completion of entitlement + 6 years"/>
          <xsd:enumeration value="Completion of event + 1 year"/>
          <xsd:enumeration value="Completion of event + 3 years"/>
          <xsd:enumeration value="Completion of event + 5 years"/>
          <xsd:enumeration value="Completion of induction + 1 year"/>
          <xsd:enumeration value="Completion of induction programme + 5 years"/>
          <xsd:enumeration value="Completion of process + 5 years"/>
          <xsd:enumeration value="Completion of programme + 1 year OR Termination of programme + 1 year"/>
          <xsd:enumeration value="Completion of programme + 5 years"/>
          <xsd:enumeration value="Completion of project"/>
          <xsd:enumeration value="Completion of project + 3 years"/>
          <xsd:enumeration value="Completion of project + 3 years (Check with Records Management Officer before taking action)"/>
          <xsd:enumeration value="Completion of project + 6 years"/>
          <xsd:enumeration value="Completion of project + 6 years (Check with Records Management Officer before taking action)"/>
          <xsd:enumeration value="Completion of project + 10 years"/>
          <xsd:enumeration value="Completion of project + 10 years (Check with Records Management Officer before taking action)"/>
          <xsd:enumeration value="Completion of project + 20 years"/>
          <xsd:enumeration value="Completion of project + 30 years"/>
          <xsd:enumeration value="Completion of project (i.e. termination of award) + 6 years"/>
          <xsd:enumeration value="Completion of purchase"/>
          <xsd:enumeration value="Completion of recruitment"/>
          <xsd:enumeration value="Completion of recruitment process"/>
          <xsd:enumeration value="Completion of recruitment process + 3 months"/>
          <xsd:enumeration value="Completion of request handling process + 3 years"/>
          <xsd:enumeration value="Completion of research + 5 years"/>
          <xsd:enumeration value="Completion of review + 5 years"/>
          <xsd:enumeration value="Completion of revised Records Retention Schedule + 1 year"/>
          <xsd:enumeration value="Completion of revision of Publication Scheme + 5 years"/>
          <xsd:enumeration value="Completion of student's programme + 6 years"/>
          <xsd:enumeration value="Completion of subsequent audit + 5 years"/>
          <xsd:enumeration value="Completion of subsequent inspection"/>
          <xsd:enumeration value="Completion of subsequent test on article OR Disposal of article + 2 years"/>
          <xsd:enumeration value="Completion of subsequent survey/audit"/>
          <xsd:enumeration value="Completion of survey + 3 years"/>
          <xsd:enumeration value="Completion of survey + 5 years"/>
          <xsd:enumeration value="Completion of survey/audit"/>
          <xsd:enumeration value="Completion of survey/consultation + 5 years"/>
          <xsd:enumeration value="Completion of the scheme + 1 year"/>
          <xsd:enumeration value="Completion of travel + 3 months"/>
          <xsd:enumeration value="Completion of two subsequent inspections"/>
          <xsd:enumeration value="Completion of two subsequent reviews"/>
          <xsd:enumeration value="Completion of use + 5 years"/>
          <xsd:enumeration value="Completion of visit + 1 year"/>
          <xsd:enumeration value="Completion of work to which plan relates"/>
          <xsd:enumeration value="Completion of work to which the assessment relates + 10 years"/>
          <xsd:enumeration value="Completion of works + 15 years"/>
          <xsd:enumeration value="Conferment of award + 1 year"/>
          <xsd:enumeration value="Confirmation of marks/grades + 6 months"/>
          <xsd:enumeration value="Confirmation of marks/grades by Board of Examiners + 6 months"/>
          <xsd:enumeration value="Creation + 1 month"/>
          <xsd:enumeration value="Creation + 1 year"/>
          <xsd:enumeration value="Creation + 2 years"/>
          <xsd:enumeration value="Current"/>
          <xsd:enumeration value="Current + 1 year"/>
          <xsd:enumeration value="Current + 5 years"/>
          <xsd:enumeration value="Current + 40 years"/>
          <xsd:enumeration value="Current academic year"/>
          <xsd:enumeration value="Current academic year + 1 years"/>
          <xsd:enumeration value="Current academic year + 2 years"/>
          <xsd:enumeration value="Current academic year + 3 years"/>
          <xsd:enumeration value="Current academic year + 4 years"/>
          <xsd:enumeration value="Current academic year + 5 years"/>
          <xsd:enumeration value="Current academic year + 5 years OR Life of course + 1 year"/>
          <xsd:enumeration value="Current academic year + 5 years OR Termination of scheme + 5 years"/>
          <xsd:enumeration value="Current academic year + 6 years"/>
          <xsd:enumeration value="Current academic year + 10 years"/>
          <xsd:enumeration value="Current financial/academic year + 5 years"/>
          <xsd:enumeration value="Current financial/academic year + 6 years"/>
          <xsd:enumeration value="Current financial year + 1 year"/>
          <xsd:enumeration value="Current financial year + 6 years"/>
          <xsd:enumeration value="Current financial year + 10 years"/>
          <xsd:enumeration value="Current financial year (of disposal) + 6 years"/>
          <xsd:enumeration value="Current financial year (of transaction) + 6 years"/>
          <xsd:enumeration value="Current tax year + 3 years"/>
          <xsd:enumeration value="Current tax year + 6 years"/>
          <xsd:enumeration value="Current year + 1 year"/>
          <xsd:enumeration value="Current year + 2 years"/>
          <xsd:enumeration value="Current year + 3 years"/>
          <xsd:enumeration value="Current year + 5 years"/>
          <xsd:enumeration value="Current year + 5 years OR Superseded + 1 year"/>
          <xsd:enumeration value="Current year + 5 years or Superseded + 5 years"/>
          <xsd:enumeration value="Current year + 10 years"/>
          <xsd:enumeration value="Current year + 20 years"/>
          <xsd:enumeration value="Current year + 50 years"/>
          <xsd:enumeration value="Date of access + 1 year"/>
          <xsd:enumeration value="Date of accident + 50 years OR Until the employee reaches (or would have reached, if deceased) 75 years, whichever is the later"/>
          <xsd:enumeration value="Date of assessment + 50 years OR Until the employee reaches (or would have reached, if deceased) 75 years, whichever is the later"/>
          <xsd:enumeration value="Date of briefing + 1 year"/>
          <xsd:enumeration value="Date of briefing + 5 years"/>
          <xsd:enumeration value="Date of certificate + 4 years"/>
          <xsd:enumeration value="Date of examination/test/repair + 2 years"/>
          <xsd:enumeration value="Date of examination/test/repair + 5 years"/>
          <xsd:enumeration value="Date of inspection + 5 years"/>
          <xsd:enumeration value="Date of interview + 1 year"/>
          <xsd:enumeration value="Date of interview + 5 years"/>
          <xsd:enumeration value="Date of last entry + 50 years OR Until the employee reaches (or would have reached, if deceased) 75 years, whichever is the later"/>
          <xsd:enumeration value="Date of last entry on record + 40 years"/>
          <xsd:enumeration value="Date of maintenance/testing + 2 years"/>
          <xsd:enumeration value="Date of meeting"/>
          <xsd:enumeration value="Date of monitoring + 2 years"/>
          <xsd:enumeration value="Date of monitoring + 5 years"/>
          <xsd:enumeration value="Date of monitoring + 40 years"/>
          <xsd:enumeration value="Date of notification + 3 years"/>
          <xsd:enumeration value="Date of notification + 5 years"/>
          <xsd:enumeration value="Date of record + 2 years"/>
          <xsd:enumeration value="Date of recording + 3 years"/>
          <xsd:enumeration value="Date of report + 2 years"/>
          <xsd:enumeration value="Date of report + 50 years"/>
          <xsd:enumeration value="Date of report + 50 years OR Until the employee reaches (or would have reached, if deceased) 75 years, whichever is the later"/>
          <xsd:enumeration value="Date of report of investigation + 2 years"/>
          <xsd:enumeration value="Date of subsequent report OR Date of report + 2 years, whichever is the later"/>
          <xsd:enumeration value="Decommissioning"/>
          <xsd:enumeration value="Decommissioning of system + 5 years"/>
          <xsd:enumeration value="Decommissioning/removal"/>
          <xsd:enumeration value="Decommissioning/removal of plant"/>
          <xsd:enumeration value="Decommissioning/removal + 6 years"/>
          <xsd:enumeration value="Decommissioning/Disposal + 15 years"/>
          <xsd:enumeration value="Decommissioning/removal + 40 years"/>
          <xsd:enumeration value="Demolition of property OR Disposal of interest in property"/>
          <xsd:enumeration value="Derecognition + 6 years"/>
          <xsd:enumeration value="Determination of application + 1 year"/>
          <xsd:enumeration value="Determination of application + 6 years"/>
          <xsd:enumeration value="Disposal of equipment + 1 year"/>
          <xsd:enumeration value="Disposal of item + 1 year"/>
          <xsd:enumeration value="Disposal of item + 6 years"/>
          <xsd:enumeration value="Disposal of item + 15 years"/>
          <xsd:enumeration value="Disposal of property"/>
          <xsd:enumeration value="Disposal of property + 12 years"/>
          <xsd:enumeration value="Disposal of property or expiry of consent"/>
          <xsd:enumeration value="Disposal of publications + 1 year"/>
          <xsd:enumeration value="Disposal of radioactive substance + 2 years OR Date of record + 2 years, whichever is the longer"/>
          <xsd:enumeration value="Disposal of records"/>
          <xsd:enumeration value="Disposal of records + 25 years"/>
          <xsd:enumeration value="Dissolution of committee + 50 years"/>
          <xsd:enumeration value="Divestment + 6 years"/>
          <xsd:enumeration value="Duration of job + 1 year"/>
          <xsd:enumeration value="Duration of relationship + 6 years"/>
          <xsd:enumeration value="Duration of work + 10 years"/>
          <xsd:enumeration value="Elimination of risk + 5 years OR Updating of risk assessment + 5 years"/>
          <xsd:enumeration value="End of 'registered student' relationship with institution + 6 years"/>
          <xsd:enumeration value="End of registration + 6 years"/>
          <xsd:enumeration value="Expiry of certification + 6 years OR Superseded + 6 years"/>
          <xsd:enumeration value="Expiry of invitation OR Rejection of application + 6 months OR Completion of approval"/>
          <xsd:enumeration value="Expiry of lease + 12 years"/>
          <xsd:enumeration value="Expiry of lease + 15 years"/>
          <xsd:enumeration value="Expiry of pass + 1 month"/>
          <xsd:enumeration value="Expiry of pass + 1 year"/>
          <xsd:enumeration value="Expiry of policy + 6 years"/>
          <xsd:enumeration value="Final payment on the programme to the UK + 3 years (see note)"/>
          <xsd:enumeration value="Issue + 1 year"/>
          <xsd:enumeration value="Issue of communication + 1 year"/>
          <xsd:enumeration value="Issue of list + 10 years"/>
          <xsd:enumeration value="Issue of new licence"/>
          <xsd:enumeration value="Issue of policy/procedures/strategy + 1 year"/>
          <xsd:enumeration value="Issue of policy/procedures/strategy + 2 years"/>
          <xsd:enumeration value="Issue of policy/procedures/strategy + 3 years"/>
          <xsd:enumeration value="Issue of policy/procedures/strategy + 4 years"/>
          <xsd:enumeration value="Issue of policy/procedures/strategy + 5 years"/>
          <xsd:enumeration value="Issue of publication + 1 year"/>
          <xsd:enumeration value="Issue of revised Code of Practice + 1 year"/>
          <xsd:enumeration value="Last action + 5 years"/>
          <xsd:enumeration value="Last action on application + 1 year"/>
          <xsd:enumeration value="Last action on campaign + 5 years"/>
          <xsd:enumeration value="Last action on case + 1 year"/>
          <xsd:enumeration value="Last action on case + 6 years"/>
          <xsd:enumeration value="Last action on complaint + 1 year"/>
          <xsd:enumeration value="Last action on complaint + 3 years"/>
          <xsd:enumeration value="Last action on consultation + 1 year"/>
          <xsd:enumeration value="Last action on consultation + 3 years"/>
          <xsd:enumeration value="Last action on consultation + 5 years"/>
          <xsd:enumeration value="Last action on development + 5 years"/>
          <xsd:enumeration value="Last action on donation + 6 years"/>
          <xsd:enumeration value="Last action on enquiry + 1 year"/>
          <xsd:enumeration value="Last action on enquiry + 3 years"/>
          <xsd:enumeration value="Last action on event + 5 years"/>
          <xsd:enumeration value="Last action on event + 10 years"/>
          <xsd:enumeration value="Last action on fault + 1 year"/>
          <xsd:enumeration value="Last action on feedback + 1 year"/>
          <xsd:enumeration value="Last action on feedback + 3 years"/>
          <xsd:enumeration value="Last action on incident + 1 year"/>
          <xsd:enumeration value="Last action on incident + 40 years"/>
          <xsd:enumeration value="Last action on inquiry + 10 years"/>
          <xsd:enumeration value="Last action on issue + 1 year"/>
          <xsd:enumeration value="Last action on issue + 20 years"/>
          <xsd:enumeration value="Last action on project + 5 years"/>
          <xsd:enumeration value="Last action on proposal + 1 year"/>
          <xsd:enumeration value="Last action on request + 3 months"/>
          <xsd:enumeration value="Last action on request + 1 year"/>
          <xsd:enumeration value="Last action on request + 5 years"/>
          <xsd:enumeration value="Last action on suggestion + 1 year"/>
          <xsd:enumeration value="Last action on survey + 3 years"/>
          <xsd:enumeration value="Last entry + 5 years"/>
          <xsd:enumeration value="Last entry + 40 years"/>
          <xsd:enumeration value="Life of archives"/>
          <xsd:enumeration value="Life of committee + 3 years"/>
          <xsd:enumeration value="Life of committee + 5 years"/>
          <xsd:enumeration value="Life of committee + 6 years"/>
          <xsd:enumeration value="Life of company + 10 years"/>
          <xsd:enumeration value="Life of course + 1 year"/>
          <xsd:enumeration value="Life of equipment + 6 years"/>
          <xsd:enumeration value="Life of instruction + 6 years"/>
          <xsd:enumeration value="Life of IPR + 6 years"/>
          <xsd:enumeration value="Life of item"/>
          <xsd:enumeration value="Life of item + 6 years"/>
          <xsd:enumeration value="Life of item + 40 years"/>
          <xsd:enumeration value="Life of partnership/arrangement + 6 years"/>
          <xsd:enumeration value="Life of patent + 50 years"/>
          <xsd:enumeration value="Life of patent/End of registration"/>
          <xsd:enumeration value="Life of programme"/>
          <xsd:enumeration value="Life of programme + 5 years"/>
          <xsd:enumeration value="Life of programme + 10 years"/>
          <xsd:enumeration value="Life of publication"/>
          <xsd:enumeration value="Life of records"/>
          <xsd:enumeration value="Life of records + 25 years"/>
          <xsd:enumeration value="Life of records arranged according to the scheme"/>
          <xsd:enumeration value="Life of records described using the model"/>
          <xsd:enumeration value="Life of resource + 2 years"/>
          <xsd:enumeration value="Life of institution"/>
          <xsd:enumeration value="Life of instruction + 6 years"/>
          <xsd:enumeration value="Life of items"/>
          <xsd:enumeration value="Life of records"/>
          <xsd:enumeration value="Life of records + 25 years"/>
          <xsd:enumeration value="Life of system + 5 years"/>
          <xsd:enumeration value="Life of UHI"/>
          <xsd:enumeration value="N/A"/>
          <xsd:enumeration value="Period for which permission is granted + 6 years"/>
          <xsd:enumeration value="Permanent"/>
          <xsd:enumeration value="Provision of reference + 1 year"/>
          <xsd:enumeration value="Publication/Delivery + 1 year"/>
          <xsd:enumeration value="Publication/Delivery + 1 year (Check with Records Management Officer before taking action)"/>
          <xsd:enumeration value="Publication/Delivery + 3 years"/>
          <xsd:enumeration value="Publication of strategic plan + 1 year"/>
          <xsd:enumeration value="Receipt of application + 1 year"/>
          <xsd:enumeration value="Receipt of notification that application was unsuccessful + 1 year"/>
          <xsd:enumeration value="Receipt of notification that proposal/tender was unsuccessful + 1 year"/>
          <xsd:enumeration value="Rejection + 1 year"/>
          <xsd:enumeration value="Removal of asbestos + 10 years OR Subsequent inspection + 10 years"/>
          <xsd:enumeration value="Removal of waste + 3 years"/>
          <xsd:enumeration value="Removal of waste consignment + 3 years"/>
          <xsd:enumeration value="Return of equipment + 3 months"/>
          <xsd:enumeration value="Return of issued equipment + 1 year"/>
          <xsd:enumeration value="Return of item + 10 years"/>
          <xsd:enumeration value="Return of items + 1 year"/>
          <xsd:enumeration value="Return of loaned item + 10 years"/>
          <xsd:enumeration value="Return of records + 1 year"/>
          <xsd:enumeration value="Review of assessment + 5 years"/>
          <xsd:enumeration value="Review of assessment + 10 years"/>
          <xsd:enumeration value="See HEALTH &amp; SAFETY MANAGEMENT - HAZARDOUS SUBSTANCE EXPOSURE CONTROL."/>
          <xsd:enumeration value="Send to UHI Archive"/>
          <xsd:enumeration value="Send to Academic Partner Library"/>
          <xsd:enumeration value="Settlement of case + 6 years"/>
          <xsd:enumeration value="Settlement of claim + 6 years"/>
          <xsd:enumeration value="Settlement of claim + 6 years OR Withdrawal of claim + 6 years"/>
          <xsd:enumeration value="Settlement of complaint + 6 years"/>
          <xsd:enumeration value="Submission of report + 3 years"/>
          <xsd:enumeration value="Superseded"/>
          <xsd:enumeration value="Superseded + 1 year"/>
          <xsd:enumeration value="Superseded + 2 years"/>
          <xsd:enumeration value="Superseded + 3 years"/>
          <xsd:enumeration value="Superseded + 4 years"/>
          <xsd:enumeration value="Superseded + 5 years"/>
          <xsd:enumeration value="Superseded + 6 Years"/>
          <xsd:enumeration value="Superseded + 10 Years"/>
          <xsd:enumeration value="Superseded + 40 Years"/>
          <xsd:enumeration value="Superseded + 50 Years"/>
          <xsd:enumeration value="Termination of accreditation + 1 year"/>
          <xsd:enumeration value="Termination of agreement + 10 years"/>
          <xsd:enumeration value="Termination of appointment"/>
          <xsd:enumeration value="Termination of appointment + 1 year"/>
          <xsd:enumeration value="Termination of appointment + 6 years"/>
          <xsd:enumeration value="Termination of approval"/>
          <xsd:enumeration value="Termination of connection + 1 year"/>
          <xsd:enumeration value="Termination of contract"/>
          <xsd:enumeration value="Termination of contract + 1 year"/>
          <xsd:enumeration value="Termination of contract + 3 years"/>
          <xsd:enumeration value="Termination of contract + 6 years"/>
          <xsd:enumeration value="Termination of contract + 10 years"/>
          <xsd:enumeration value="Termination of contract + 12 years"/>
          <xsd:enumeration value="Termination of contractual relationship + 6 years"/>
          <xsd:enumeration value="Termination of employment + 6 years"/>
          <xsd:enumeration value="Termination of employment + 6 years (as part of employee contract records) except information which is not relevant to the ongoing employment relationship"/>
          <xsd:enumeration value="Termination of employment + 40 years"/>
          <xsd:enumeration value="Termination of employment + 75 years"/>
          <xsd:enumeration value="Termination of grant + 6 years"/>
          <xsd:enumeration value="Termination of involvement + 1 year"/>
          <xsd:enumeration value="Termination of loan + 6 years"/>
          <xsd:enumeration value="Termination of licence + 6 years"/>
          <xsd:enumeration value="Termination of membership + 1 year"/>
          <xsd:enumeration value="Termination of membership + 6 years"/>
          <xsd:enumeration value="Termination of project + 5 years"/>
          <xsd:enumeration value="Termination of relationship + 5 years"/>
          <xsd:enumeration value="Termination of representation"/>
          <xsd:enumeration value="Termination of scheme + 5 years"/>
          <xsd:enumeration value="Termination of sponsorship + 6 years"/>
          <xsd:enumeration value="Termination of status as 'competent person'"/>
          <xsd:enumeration value="Termination of student relationship + 6 years"/>
          <xsd:enumeration value="Termination of supply contract awarded + 6 years"/>
          <xsd:enumeration value="Until all catalogues based on the scheme are superseded"/>
          <xsd:enumeration value="While current"/>
          <xsd:enumeration value="While current (or likely to be current)"/>
          <xsd:enumeration value="While current + 1 year"/>
          <xsd:enumeration value="While materials are current"/>
          <xsd:enumeration value="While prize is awarded"/>
          <xsd:enumeration value="Wind-up/Disposal of company + 6 years"/>
          <xsd:enumeration value="Retain permanently – do not delete"/>
          <xsd:enumeration value="Year of assessment + 3 years"/>
        </xsd:restriction>
      </xsd:simpleType>
    </xsd:element>
    <xsd:element name="n0164ad3d5b84a57907af32d91eb6282" ma:index="15" nillable="true" ma:taxonomy="true" ma:internalName="n0164ad3d5b84a57907af32d91eb6282" ma:taxonomyFieldName="Document_x0020_category" ma:displayName="Document category" ma:default="" ma:fieldId="{70164ad3-d5b8-4a57-907a-f32d91eb6282}" ma:sspId="b08f9bd9-3094-4ce7-b0b7-c3aa025461b8" ma:termSetId="dada7266-7d6e-475c-8748-82fe8ccbf04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b08f9bd9-3094-4ce7-b0b7-c3aa025461b8" ContentTypeId="0x010100AAD73BA2634B424AB47E3F5D439BEB59"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FB3970-977D-42A7-932E-48CF638DAE8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e688173-6920-4db4-a106-52e1f932be5c"/>
    <ds:schemaRef ds:uri="http://www.w3.org/XML/1998/namespace"/>
    <ds:schemaRef ds:uri="http://purl.org/dc/dcmitype/"/>
  </ds:schemaRefs>
</ds:datastoreItem>
</file>

<file path=customXml/itemProps2.xml><?xml version="1.0" encoding="utf-8"?>
<ds:datastoreItem xmlns:ds="http://schemas.openxmlformats.org/officeDocument/2006/customXml" ds:itemID="{E5D78E88-4BF4-4CB4-8986-66EE1C70E3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688173-6920-4db4-a106-52e1f932be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244176-5D9D-49C0-A0D0-BD4BFBA955DD}">
  <ds:schemaRefs>
    <ds:schemaRef ds:uri="Microsoft.SharePoint.Taxonomy.ContentTypeSync"/>
  </ds:schemaRefs>
</ds:datastoreItem>
</file>

<file path=customXml/itemProps4.xml><?xml version="1.0" encoding="utf-8"?>
<ds:datastoreItem xmlns:ds="http://schemas.openxmlformats.org/officeDocument/2006/customXml" ds:itemID="{80F36E61-6F17-4C82-BF39-2E9105D134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TotalTime>
  <Words>3476</Words>
  <Application>Microsoft Office PowerPoint</Application>
  <PresentationFormat>On-screen Show (4:3)</PresentationFormat>
  <Paragraphs>704</Paragraphs>
  <Slides>79</Slides>
  <Notes>20</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79</vt:i4>
      </vt:variant>
    </vt:vector>
  </HeadingPairs>
  <TitlesOfParts>
    <vt:vector size="98" baseType="lpstr">
      <vt:lpstr>Arial</vt:lpstr>
      <vt:lpstr>Arial Black</vt:lpstr>
      <vt:lpstr>Bellota</vt:lpstr>
      <vt:lpstr>Calibri</vt:lpstr>
      <vt:lpstr>Gulim</vt:lpstr>
      <vt:lpstr>Helvetica</vt:lpstr>
      <vt:lpstr>Helvetica Light</vt:lpstr>
      <vt:lpstr>Helvetica Neue</vt:lpstr>
      <vt:lpstr>Helvetica Neue Condensed Black</vt:lpstr>
      <vt:lpstr>Helvetica Neue Light</vt:lpstr>
      <vt:lpstr>Helvetica Neue Medium</vt:lpstr>
      <vt:lpstr>Helvetica Neue Thin</vt:lpstr>
      <vt:lpstr>Myanmar Text</vt:lpstr>
      <vt:lpstr>Nexa Bold</vt:lpstr>
      <vt:lpstr>Roboto</vt:lpstr>
      <vt:lpstr>Times New Roman</vt:lpstr>
      <vt:lpstr>Office Theme</vt:lpstr>
      <vt:lpstr>Conception personnalisée</vt:lpstr>
      <vt:lpstr>Document</vt:lpstr>
      <vt:lpstr>PowerPoint Presentation</vt:lpstr>
      <vt:lpstr>PowerPoint Presentation</vt:lpstr>
      <vt:lpstr>Purpose of an Ecosystem</vt:lpstr>
      <vt:lpstr>PowerPoint Presentation</vt:lpstr>
      <vt:lpstr>ECHAlliance Ecosystems:   Basic Principles</vt:lpstr>
      <vt:lpstr>ECHAlliance International Ecosystem Network - BENEFITS</vt:lpstr>
      <vt:lpstr>PowerPoint Presentation</vt:lpstr>
      <vt:lpstr>PowerPoint Presentation</vt:lpstr>
      <vt:lpstr>ECHAlliance - H2020 Projects</vt:lpstr>
      <vt:lpstr>Ecosystems feedback approaches, testimonials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Loneliness, Social Isolation, &amp; Health</vt:lpstr>
      <vt:lpstr>Loneliness &amp;Isolation Kills</vt:lpstr>
      <vt:lpstr>Social Relationships (1)</vt:lpstr>
      <vt:lpstr>Social Relationships (2)</vt:lpstr>
      <vt:lpstr>With a little help from my friends</vt:lpstr>
      <vt:lpstr>NHS Highland Survey</vt:lpstr>
      <vt:lpstr> The value of a design approach to  rural mental health and ageing research </vt:lpstr>
      <vt:lpstr>Measures</vt:lpstr>
      <vt:lpstr>Emotional and Social Loneliness &amp;  Sense of Coherence (SOC)</vt:lpstr>
      <vt:lpstr>Summary of Results</vt:lpstr>
      <vt:lpstr>Degree of loneliness</vt:lpstr>
      <vt:lpstr>Long term conditions</vt:lpstr>
      <vt:lpstr>Gender</vt:lpstr>
      <vt:lpstr>Age</vt:lpstr>
      <vt:lpstr>Who is at home?</vt:lpstr>
      <vt:lpstr>Caring for others</vt:lpstr>
      <vt:lpstr>Relationship with Sense of Coherence</vt:lpstr>
      <vt:lpstr>Other risk factors for loneliness  (our survey)</vt:lpstr>
      <vt:lpstr>Protective Factors for loneliness  (our survey)</vt:lpstr>
      <vt:lpstr>Outcomes for some projects</vt:lpstr>
      <vt:lpstr>Opportunities?</vt:lpstr>
      <vt:lpstr>Reach Out Campaign make a difference to someone who’s lonely</vt:lpstr>
      <vt:lpstr>PowerPoint Presentation</vt:lpstr>
      <vt:lpstr>Stories</vt:lpstr>
      <vt:lpstr>Conclusion</vt:lpstr>
      <vt:lpstr> </vt:lpstr>
      <vt:lpstr>Complex landscape of Mental Health services</vt:lpstr>
      <vt:lpstr>Journey mapping lived experience</vt:lpstr>
      <vt:lpstr>PowerPoint Presentation</vt:lpstr>
      <vt:lpstr>PowerPoint Presentation</vt:lpstr>
      <vt:lpstr>A membership organisation</vt:lpstr>
      <vt:lpstr>A membership organisation</vt:lpstr>
      <vt:lpstr>History</vt:lpstr>
      <vt:lpstr>In the Highlands</vt:lpstr>
      <vt:lpstr>Mental Health and Money Advice Service</vt:lpstr>
      <vt:lpstr>Distress Brief Intervention</vt:lpstr>
      <vt:lpstr>Distress Brief Intervention</vt:lpstr>
      <vt:lpstr>The Solas Project</vt:lpstr>
      <vt:lpstr>National Rural Mental Health Forum</vt:lpstr>
      <vt:lpstr>National Rural Mental Health Forum</vt:lpstr>
      <vt:lpstr>Well Connected Communities</vt:lpstr>
      <vt:lpstr>Well Connected Communities            </vt:lpstr>
      <vt:lpstr>Well Connected Communities            - Key Findings</vt:lpstr>
      <vt:lpstr>Well Connected Communities            - Key Findings</vt:lpstr>
      <vt:lpstr>Well Connected Communities            - some key points</vt:lpstr>
      <vt:lpstr>The rural dimension and the future</vt:lpstr>
      <vt:lpstr>PowerPoint Presentation</vt:lpstr>
      <vt:lpstr>Openbrolly - Sample Digital Health Projects </vt:lpstr>
      <vt:lpstr>Supporting Self Management</vt:lpstr>
      <vt:lpstr>Overview</vt:lpstr>
      <vt:lpstr> </vt:lpstr>
      <vt:lpstr>But not everyone who experiences adversity will develop problems...</vt:lpstr>
      <vt:lpstr>Resilience</vt:lpstr>
      <vt:lpstr>Some components of resilience</vt:lpstr>
      <vt:lpstr>Resilience building</vt:lpstr>
      <vt:lpstr>Supporting Self Management</vt:lpstr>
      <vt:lpstr>Who is likely to benefit from this approach?</vt:lpstr>
      <vt:lpstr>The two primary characteristics of mental ill health</vt:lpstr>
      <vt:lpstr>PowerPoint Presentation</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damian oconnor</dc:creator>
  <cp:lastModifiedBy>Catriona Strang</cp:lastModifiedBy>
  <cp:revision>17</cp:revision>
  <dcterms:created xsi:type="dcterms:W3CDTF">2018-11-12T23:05:42Z</dcterms:created>
  <dcterms:modified xsi:type="dcterms:W3CDTF">2018-12-17T10:23:14Z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0x010100AAD73BA2634B424AB47E3F5D439BEB5900592D2CE87DC6394A97A8CCD63C425ADD</vt:lpwstr>
  </property>
  <property fmtid="{D5CDD505-2E9C-101B-9397-08002B2CF9AE}" pid="3" name="Document category">
    <vt:lpwstr/>
  </property>
  <property fmtid="{D5CDD505-2E9C-101B-9397-08002B2CF9AE}" pid="4" name="UHI classification">
    <vt:lpwstr>48;#Project work documentation|0ec0eb2c-240c-4416-b505-5f970e91df2a</vt:lpwstr>
  </property>
  <property fmtid="{D5CDD505-2E9C-101B-9397-08002B2CF9AE}" pid="5" name="Folder">
    <vt:lpwstr>presentation</vt:lpwstr>
  </property>
  <property fmtid="{D5CDD505-2E9C-101B-9397-08002B2CF9AE}" pid="6" name="Date of Meeting">
    <vt:filetime>2018-11-26T00:00:00Z</vt:filetime>
  </property>
</Properties>
</file>