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338" r:id="rId2"/>
    <p:sldId id="380" r:id="rId3"/>
    <p:sldId id="358" r:id="rId4"/>
    <p:sldId id="389" r:id="rId5"/>
    <p:sldId id="381" r:id="rId6"/>
    <p:sldId id="388" r:id="rId7"/>
    <p:sldId id="393" r:id="rId8"/>
    <p:sldId id="360" r:id="rId9"/>
    <p:sldId id="375" r:id="rId10"/>
    <p:sldId id="391" r:id="rId11"/>
    <p:sldId id="362" r:id="rId12"/>
    <p:sldId id="387" r:id="rId13"/>
    <p:sldId id="354" r:id="rId14"/>
    <p:sldId id="385" r:id="rId15"/>
    <p:sldId id="399" r:id="rId16"/>
    <p:sldId id="383" r:id="rId17"/>
    <p:sldId id="396" r:id="rId18"/>
    <p:sldId id="397" r:id="rId19"/>
    <p:sldId id="394" r:id="rId20"/>
    <p:sldId id="395" r:id="rId21"/>
    <p:sldId id="398" r:id="rId22"/>
  </p:sldIdLst>
  <p:sldSz cx="9144000" cy="6858000" type="screen4x3"/>
  <p:notesSz cx="6808788" cy="9940925"/>
  <p:defaultTextStyle>
    <a:defPPr>
      <a:defRPr lang="en-GB"/>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2163"/>
    <a:srgbClr val="711471"/>
    <a:srgbClr val="717073"/>
    <a:srgbClr val="642566"/>
    <a:srgbClr val="642066"/>
    <a:srgbClr val="030101"/>
    <a:srgbClr val="B22C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9" autoAdjust="0"/>
    <p:restoredTop sz="75181" autoAdjust="0"/>
  </p:normalViewPr>
  <p:slideViewPr>
    <p:cSldViewPr>
      <p:cViewPr varScale="1">
        <p:scale>
          <a:sx n="86" d="100"/>
          <a:sy n="86" d="100"/>
        </p:scale>
        <p:origin x="24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51217" cy="497524"/>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eaLnBrk="0" hangingPunct="0">
              <a:defRPr sz="1200">
                <a:latin typeface="Arial" pitchFamily="34" charset="0"/>
                <a:ea typeface="ＭＳ Ｐゴシック"/>
                <a:cs typeface="ＭＳ Ｐゴシック"/>
              </a:defRPr>
            </a:lvl1pPr>
          </a:lstStyle>
          <a:p>
            <a:pPr>
              <a:defRPr/>
            </a:pPr>
            <a:endParaRPr lang="en-GB"/>
          </a:p>
        </p:txBody>
      </p:sp>
      <p:sp>
        <p:nvSpPr>
          <p:cNvPr id="19459" name="Rectangle 3"/>
          <p:cNvSpPr>
            <a:spLocks noGrp="1" noChangeArrowheads="1"/>
          </p:cNvSpPr>
          <p:nvPr>
            <p:ph type="dt" sz="quarter" idx="1"/>
          </p:nvPr>
        </p:nvSpPr>
        <p:spPr bwMode="auto">
          <a:xfrm>
            <a:off x="3855981" y="0"/>
            <a:ext cx="2951217" cy="497524"/>
          </a:xfrm>
          <a:prstGeom prst="rect">
            <a:avLst/>
          </a:prstGeom>
          <a:noFill/>
          <a:ln w="9525">
            <a:noFill/>
            <a:miter lim="800000"/>
            <a:headEnd/>
            <a:tailEnd/>
          </a:ln>
          <a:effectLst/>
        </p:spPr>
        <p:txBody>
          <a:bodyPr vert="horz" wrap="square" lIns="91568" tIns="45784" rIns="91568" bIns="45784" numCol="1" anchor="t" anchorCtr="0" compatLnSpc="1">
            <a:prstTxWarp prst="textNoShape">
              <a:avLst/>
            </a:prstTxWarp>
          </a:bodyPr>
          <a:lstStyle>
            <a:lvl1pPr algn="r" eaLnBrk="0" hangingPunct="0">
              <a:defRPr sz="1200">
                <a:latin typeface="Arial" pitchFamily="34" charset="0"/>
                <a:ea typeface="ＭＳ Ｐゴシック"/>
                <a:cs typeface="ＭＳ Ｐゴシック"/>
              </a:defRPr>
            </a:lvl1pPr>
          </a:lstStyle>
          <a:p>
            <a:pPr>
              <a:defRPr/>
            </a:pPr>
            <a:fld id="{699EC35C-04D1-461D-8DBC-9BCCFEF6B153}" type="datetimeFigureOut">
              <a:rPr lang="en-GB"/>
              <a:pPr>
                <a:defRPr/>
              </a:pPr>
              <a:t>20/09/2018</a:t>
            </a:fld>
            <a:endParaRPr lang="en-GB"/>
          </a:p>
        </p:txBody>
      </p:sp>
      <p:sp>
        <p:nvSpPr>
          <p:cNvPr id="19460" name="Rectangle 4"/>
          <p:cNvSpPr>
            <a:spLocks noGrp="1" noChangeArrowheads="1"/>
          </p:cNvSpPr>
          <p:nvPr>
            <p:ph type="ftr" sz="quarter" idx="2"/>
          </p:nvPr>
        </p:nvSpPr>
        <p:spPr bwMode="auto">
          <a:xfrm>
            <a:off x="0" y="9441812"/>
            <a:ext cx="2951217" cy="497524"/>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eaLnBrk="0" hangingPunct="0">
              <a:defRPr sz="1200">
                <a:latin typeface="Arial" pitchFamily="34" charset="0"/>
                <a:ea typeface="ＭＳ Ｐゴシック"/>
                <a:cs typeface="ＭＳ Ｐゴシック"/>
              </a:defRPr>
            </a:lvl1pPr>
          </a:lstStyle>
          <a:p>
            <a:pPr>
              <a:defRPr/>
            </a:pPr>
            <a:endParaRPr lang="en-GB"/>
          </a:p>
        </p:txBody>
      </p:sp>
      <p:sp>
        <p:nvSpPr>
          <p:cNvPr id="19461" name="Rectangle 5"/>
          <p:cNvSpPr>
            <a:spLocks noGrp="1" noChangeArrowheads="1"/>
          </p:cNvSpPr>
          <p:nvPr>
            <p:ph type="sldNum" sz="quarter" idx="3"/>
          </p:nvPr>
        </p:nvSpPr>
        <p:spPr bwMode="auto">
          <a:xfrm>
            <a:off x="3855981" y="9441812"/>
            <a:ext cx="2951217" cy="497524"/>
          </a:xfrm>
          <a:prstGeom prst="rect">
            <a:avLst/>
          </a:prstGeom>
          <a:noFill/>
          <a:ln w="9525">
            <a:noFill/>
            <a:miter lim="800000"/>
            <a:headEnd/>
            <a:tailEnd/>
          </a:ln>
          <a:effectLst/>
        </p:spPr>
        <p:txBody>
          <a:bodyPr vert="horz" wrap="square" lIns="91568" tIns="45784" rIns="91568" bIns="45784" numCol="1" anchor="b" anchorCtr="0" compatLnSpc="1">
            <a:prstTxWarp prst="textNoShape">
              <a:avLst/>
            </a:prstTxWarp>
          </a:bodyPr>
          <a:lstStyle>
            <a:lvl1pPr algn="r" eaLnBrk="0" hangingPunct="0">
              <a:defRPr sz="1200">
                <a:latin typeface="Arial" pitchFamily="34" charset="0"/>
                <a:ea typeface="ＭＳ Ｐゴシック"/>
                <a:cs typeface="ＭＳ Ｐゴシック"/>
              </a:defRPr>
            </a:lvl1pPr>
          </a:lstStyle>
          <a:p>
            <a:pPr>
              <a:defRPr/>
            </a:pPr>
            <a:fld id="{EF5FDCC0-2433-44C8-9166-8D1407EE1A56}" type="slidenum">
              <a:rPr lang="en-GB"/>
              <a:pPr>
                <a:defRPr/>
              </a:pPr>
              <a:t>‹#›</a:t>
            </a:fld>
            <a:endParaRPr lang="en-GB"/>
          </a:p>
        </p:txBody>
      </p:sp>
    </p:spTree>
    <p:extLst>
      <p:ext uri="{BB962C8B-B14F-4D97-AF65-F5344CB8AC3E}">
        <p14:creationId xmlns:p14="http://schemas.microsoft.com/office/powerpoint/2010/main" val="1944191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7524"/>
          </a:xfrm>
          <a:prstGeom prst="rect">
            <a:avLst/>
          </a:prstGeom>
        </p:spPr>
        <p:txBody>
          <a:bodyPr vert="horz" lIns="91568" tIns="45784" rIns="91568" bIns="45784" rtlCol="0"/>
          <a:lstStyle>
            <a:lvl1pPr algn="l">
              <a:defRPr sz="1200">
                <a:latin typeface="Arial" pitchFamily="34" charset="0"/>
                <a:ea typeface="ＭＳ Ｐゴシック"/>
                <a:cs typeface="ＭＳ Ｐゴシック"/>
              </a:defRPr>
            </a:lvl1pPr>
          </a:lstStyle>
          <a:p>
            <a:pPr>
              <a:defRPr/>
            </a:pPr>
            <a:endParaRPr lang="en-GB"/>
          </a:p>
        </p:txBody>
      </p:sp>
      <p:sp>
        <p:nvSpPr>
          <p:cNvPr id="3" name="Date Placeholder 2"/>
          <p:cNvSpPr>
            <a:spLocks noGrp="1"/>
          </p:cNvSpPr>
          <p:nvPr>
            <p:ph type="dt" idx="1"/>
          </p:nvPr>
        </p:nvSpPr>
        <p:spPr>
          <a:xfrm>
            <a:off x="3855981" y="0"/>
            <a:ext cx="2951217" cy="497524"/>
          </a:xfrm>
          <a:prstGeom prst="rect">
            <a:avLst/>
          </a:prstGeom>
        </p:spPr>
        <p:txBody>
          <a:bodyPr vert="horz" lIns="91568" tIns="45784" rIns="91568" bIns="45784" rtlCol="0"/>
          <a:lstStyle>
            <a:lvl1pPr algn="r">
              <a:defRPr sz="1200">
                <a:latin typeface="Arial" pitchFamily="34" charset="0"/>
                <a:ea typeface="ＭＳ Ｐゴシック"/>
                <a:cs typeface="ＭＳ Ｐゴシック"/>
              </a:defRPr>
            </a:lvl1pPr>
          </a:lstStyle>
          <a:p>
            <a:pPr>
              <a:defRPr/>
            </a:pPr>
            <a:fld id="{588E8309-4CFF-45E2-82A0-586B5302F0DD}" type="datetimeFigureOut">
              <a:rPr lang="en-US"/>
              <a:pPr>
                <a:defRPr/>
              </a:pPr>
              <a:t>9/20/2018</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568" tIns="45784" rIns="91568" bIns="45784" rtlCol="0" anchor="ctr"/>
          <a:lstStyle/>
          <a:p>
            <a:pPr lvl="0"/>
            <a:endParaRPr lang="en-GB" noProof="0" smtClean="0"/>
          </a:p>
        </p:txBody>
      </p:sp>
      <p:sp>
        <p:nvSpPr>
          <p:cNvPr id="5" name="Notes Placeholder 4"/>
          <p:cNvSpPr>
            <a:spLocks noGrp="1"/>
          </p:cNvSpPr>
          <p:nvPr>
            <p:ph type="body" sz="quarter" idx="3"/>
          </p:nvPr>
        </p:nvSpPr>
        <p:spPr>
          <a:xfrm>
            <a:off x="680562" y="4720907"/>
            <a:ext cx="5447666" cy="4474529"/>
          </a:xfrm>
          <a:prstGeom prst="rect">
            <a:avLst/>
          </a:prstGeom>
        </p:spPr>
        <p:txBody>
          <a:bodyPr vert="horz" lIns="91568" tIns="45784" rIns="91568" bIns="4578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41812"/>
            <a:ext cx="2951217" cy="497524"/>
          </a:xfrm>
          <a:prstGeom prst="rect">
            <a:avLst/>
          </a:prstGeom>
        </p:spPr>
        <p:txBody>
          <a:bodyPr vert="horz" lIns="91568" tIns="45784" rIns="91568" bIns="45784" rtlCol="0" anchor="b"/>
          <a:lstStyle>
            <a:lvl1pPr algn="l">
              <a:defRPr sz="1200">
                <a:latin typeface="Arial" pitchFamily="34" charset="0"/>
                <a:ea typeface="ＭＳ Ｐゴシック"/>
                <a:cs typeface="ＭＳ Ｐゴシック"/>
              </a:defRPr>
            </a:lvl1pPr>
          </a:lstStyle>
          <a:p>
            <a:pPr>
              <a:defRPr/>
            </a:pPr>
            <a:endParaRPr lang="en-GB"/>
          </a:p>
        </p:txBody>
      </p:sp>
      <p:sp>
        <p:nvSpPr>
          <p:cNvPr id="7" name="Slide Number Placeholder 6"/>
          <p:cNvSpPr>
            <a:spLocks noGrp="1"/>
          </p:cNvSpPr>
          <p:nvPr>
            <p:ph type="sldNum" sz="quarter" idx="5"/>
          </p:nvPr>
        </p:nvSpPr>
        <p:spPr>
          <a:xfrm>
            <a:off x="3855981" y="9441812"/>
            <a:ext cx="2951217" cy="497524"/>
          </a:xfrm>
          <a:prstGeom prst="rect">
            <a:avLst/>
          </a:prstGeom>
        </p:spPr>
        <p:txBody>
          <a:bodyPr vert="horz" lIns="91568" tIns="45784" rIns="91568" bIns="45784" rtlCol="0" anchor="b"/>
          <a:lstStyle>
            <a:lvl1pPr algn="r">
              <a:defRPr sz="1200">
                <a:latin typeface="Arial" pitchFamily="34" charset="0"/>
                <a:ea typeface="ＭＳ Ｐゴシック"/>
                <a:cs typeface="ＭＳ Ｐゴシック"/>
              </a:defRPr>
            </a:lvl1pPr>
          </a:lstStyle>
          <a:p>
            <a:pPr>
              <a:defRPr/>
            </a:pPr>
            <a:fld id="{D84DC360-4134-423A-BB2E-4BA6EBF7AA02}" type="slidenum">
              <a:rPr lang="en-GB"/>
              <a:pPr>
                <a:defRPr/>
              </a:pPr>
              <a:t>‹#›</a:t>
            </a:fld>
            <a:endParaRPr lang="en-GB"/>
          </a:p>
        </p:txBody>
      </p:sp>
    </p:spTree>
    <p:extLst>
      <p:ext uri="{BB962C8B-B14F-4D97-AF65-F5344CB8AC3E}">
        <p14:creationId xmlns:p14="http://schemas.microsoft.com/office/powerpoint/2010/main" val="5707459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E" dirty="0" smtClean="0"/>
              <a:t>I’m going to start</a:t>
            </a:r>
            <a:r>
              <a:rPr lang="en-IE" baseline="0" dirty="0" smtClean="0"/>
              <a:t> by talking a little bit about my professional background and my own context before moving on to talking about some of the </a:t>
            </a:r>
            <a:r>
              <a:rPr lang="en-IE" baseline="0" dirty="0" err="1" smtClean="0"/>
              <a:t>theoretixal</a:t>
            </a:r>
            <a:r>
              <a:rPr lang="en-IE" baseline="0" dirty="0" smtClean="0"/>
              <a:t> stuff</a:t>
            </a:r>
            <a:endParaRPr lang="en-IE"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43990" indent="-286150" eaLnBrk="0" hangingPunct="0">
              <a:defRPr>
                <a:solidFill>
                  <a:schemeClr val="tx1"/>
                </a:solidFill>
                <a:latin typeface="Arial" charset="0"/>
                <a:ea typeface="ＭＳ Ｐゴシック" pitchFamily="34" charset="-128"/>
              </a:defRPr>
            </a:lvl2pPr>
            <a:lvl3pPr marL="1144600" indent="-228920" eaLnBrk="0" hangingPunct="0">
              <a:defRPr>
                <a:solidFill>
                  <a:schemeClr val="tx1"/>
                </a:solidFill>
                <a:latin typeface="Arial" charset="0"/>
                <a:ea typeface="ＭＳ Ｐゴシック" pitchFamily="34" charset="-128"/>
              </a:defRPr>
            </a:lvl3pPr>
            <a:lvl4pPr marL="1602440" indent="-228920" eaLnBrk="0" hangingPunct="0">
              <a:defRPr>
                <a:solidFill>
                  <a:schemeClr val="tx1"/>
                </a:solidFill>
                <a:latin typeface="Arial" charset="0"/>
                <a:ea typeface="ＭＳ Ｐゴシック" pitchFamily="34" charset="-128"/>
              </a:defRPr>
            </a:lvl4pPr>
            <a:lvl5pPr marL="2060280" indent="-228920" eaLnBrk="0" hangingPunct="0">
              <a:defRPr>
                <a:solidFill>
                  <a:schemeClr val="tx1"/>
                </a:solidFill>
                <a:latin typeface="Arial" charset="0"/>
                <a:ea typeface="ＭＳ Ｐゴシック" pitchFamily="34" charset="-128"/>
              </a:defRPr>
            </a:lvl5pPr>
            <a:lvl6pPr marL="2518120" indent="-228920" eaLnBrk="0" fontAlgn="base" hangingPunct="0">
              <a:spcBef>
                <a:spcPct val="0"/>
              </a:spcBef>
              <a:spcAft>
                <a:spcPct val="0"/>
              </a:spcAft>
              <a:defRPr>
                <a:solidFill>
                  <a:schemeClr val="tx1"/>
                </a:solidFill>
                <a:latin typeface="Arial" charset="0"/>
                <a:ea typeface="ＭＳ Ｐゴシック" pitchFamily="34" charset="-128"/>
              </a:defRPr>
            </a:lvl6pPr>
            <a:lvl7pPr marL="2975961" indent="-228920" eaLnBrk="0" fontAlgn="base" hangingPunct="0">
              <a:spcBef>
                <a:spcPct val="0"/>
              </a:spcBef>
              <a:spcAft>
                <a:spcPct val="0"/>
              </a:spcAft>
              <a:defRPr>
                <a:solidFill>
                  <a:schemeClr val="tx1"/>
                </a:solidFill>
                <a:latin typeface="Arial" charset="0"/>
                <a:ea typeface="ＭＳ Ｐゴシック" pitchFamily="34" charset="-128"/>
              </a:defRPr>
            </a:lvl7pPr>
            <a:lvl8pPr marL="3433801" indent="-228920" eaLnBrk="0" fontAlgn="base" hangingPunct="0">
              <a:spcBef>
                <a:spcPct val="0"/>
              </a:spcBef>
              <a:spcAft>
                <a:spcPct val="0"/>
              </a:spcAft>
              <a:defRPr>
                <a:solidFill>
                  <a:schemeClr val="tx1"/>
                </a:solidFill>
                <a:latin typeface="Arial" charset="0"/>
                <a:ea typeface="ＭＳ Ｐゴシック" pitchFamily="34" charset="-128"/>
              </a:defRPr>
            </a:lvl8pPr>
            <a:lvl9pPr marL="3891641" indent="-22892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BC9359C-52CB-4E97-BA0B-A8EC949535F6}" type="slidenum">
              <a:rPr lang="en-GB" smtClean="0"/>
              <a:pPr eaLnBrk="1" hangingPunct="1"/>
              <a:t>1</a:t>
            </a:fld>
            <a:endParaRPr lang="en-GB" smtClean="0"/>
          </a:p>
        </p:txBody>
      </p:sp>
    </p:spTree>
    <p:extLst>
      <p:ext uri="{BB962C8B-B14F-4D97-AF65-F5344CB8AC3E}">
        <p14:creationId xmlns:p14="http://schemas.microsoft.com/office/powerpoint/2010/main" val="89955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mtClean="0"/>
              <a:t>***check</a:t>
            </a:r>
            <a:endParaRPr lang="en-GB"/>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13</a:t>
            </a:fld>
            <a:endParaRPr lang="en-GB"/>
          </a:p>
        </p:txBody>
      </p:sp>
    </p:spTree>
    <p:extLst>
      <p:ext uri="{BB962C8B-B14F-4D97-AF65-F5344CB8AC3E}">
        <p14:creationId xmlns:p14="http://schemas.microsoft.com/office/powerpoint/2010/main" val="568442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Do you want to move? What would it be like? </a:t>
            </a:r>
          </a:p>
          <a:p>
            <a:r>
              <a:rPr lang="en-IE" sz="1200" dirty="0" smtClean="0"/>
              <a:t>Why do you want to move / stay? What do you imagine? </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14</a:t>
            </a:fld>
            <a:endParaRPr lang="en-GB"/>
          </a:p>
        </p:txBody>
      </p:sp>
    </p:spTree>
    <p:extLst>
      <p:ext uri="{BB962C8B-B14F-4D97-AF65-F5344CB8AC3E}">
        <p14:creationId xmlns:p14="http://schemas.microsoft.com/office/powerpoint/2010/main" val="2105420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15</a:t>
            </a:fld>
            <a:endParaRPr lang="en-GB"/>
          </a:p>
        </p:txBody>
      </p:sp>
    </p:spTree>
    <p:extLst>
      <p:ext uri="{BB962C8B-B14F-4D97-AF65-F5344CB8AC3E}">
        <p14:creationId xmlns:p14="http://schemas.microsoft.com/office/powerpoint/2010/main" val="4053085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19</a:t>
            </a:fld>
            <a:endParaRPr lang="en-GB"/>
          </a:p>
        </p:txBody>
      </p:sp>
    </p:spTree>
    <p:extLst>
      <p:ext uri="{BB962C8B-B14F-4D97-AF65-F5344CB8AC3E}">
        <p14:creationId xmlns:p14="http://schemas.microsoft.com/office/powerpoint/2010/main" val="2671281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20</a:t>
            </a:fld>
            <a:endParaRPr lang="en-GB"/>
          </a:p>
        </p:txBody>
      </p:sp>
    </p:spTree>
    <p:extLst>
      <p:ext uri="{BB962C8B-B14F-4D97-AF65-F5344CB8AC3E}">
        <p14:creationId xmlns:p14="http://schemas.microsoft.com/office/powerpoint/2010/main" val="255277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0" dirty="0" smtClean="0"/>
              <a:t>I’m based [here]</a:t>
            </a:r>
            <a:r>
              <a:rPr lang="en-IE" i="0" baseline="0" dirty="0" smtClean="0"/>
              <a:t> I work with students all over this area some of the most remote and rural communities in the UK. Huge geographical differences. </a:t>
            </a:r>
          </a:p>
          <a:p>
            <a:r>
              <a:rPr lang="en-IE" i="0" baseline="0" dirty="0" smtClean="0"/>
              <a:t>So for me distance  and geography are foregrounded in my work. </a:t>
            </a:r>
          </a:p>
          <a:p>
            <a:endParaRPr lang="en-IE" i="0" baseline="0" dirty="0" smtClean="0"/>
          </a:p>
          <a:p>
            <a:r>
              <a:rPr lang="en-IE" i="0" baseline="0" dirty="0" smtClean="0"/>
              <a:t>Question I’d ask you – is / how is geography important in your work? When does place come up as a topic?</a:t>
            </a:r>
          </a:p>
          <a:p>
            <a:endParaRPr lang="en-IE" i="0" baseline="0" dirty="0" smtClean="0"/>
          </a:p>
          <a:p>
            <a:r>
              <a:rPr lang="en-IE" i="1" dirty="0" smtClean="0"/>
              <a:t>For me in this context place is central… this is different to their context, but they need to be thinking about this…. Acknowledge difference</a:t>
            </a:r>
            <a:r>
              <a:rPr lang="en-IE" i="1" baseline="0" dirty="0" smtClean="0"/>
              <a:t> to their context</a:t>
            </a:r>
          </a:p>
          <a:p>
            <a:r>
              <a:rPr lang="en-IE" i="1" baseline="0" dirty="0" smtClean="0"/>
              <a:t>Add a reflective slide (somewhere) on how these issues play out for their students </a:t>
            </a:r>
            <a:endParaRPr lang="en-GB" i="1"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3</a:t>
            </a:fld>
            <a:endParaRPr lang="en-GB"/>
          </a:p>
        </p:txBody>
      </p:sp>
    </p:spTree>
    <p:extLst>
      <p:ext uri="{BB962C8B-B14F-4D97-AF65-F5344CB8AC3E}">
        <p14:creationId xmlns:p14="http://schemas.microsoft.com/office/powerpoint/2010/main" val="311720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4</a:t>
            </a:fld>
            <a:endParaRPr lang="en-GB"/>
          </a:p>
        </p:txBody>
      </p:sp>
    </p:spTree>
    <p:extLst>
      <p:ext uri="{BB962C8B-B14F-4D97-AF65-F5344CB8AC3E}">
        <p14:creationId xmlns:p14="http://schemas.microsoft.com/office/powerpoint/2010/main" val="281874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5</a:t>
            </a:fld>
            <a:endParaRPr lang="en-GB"/>
          </a:p>
        </p:txBody>
      </p:sp>
    </p:spTree>
    <p:extLst>
      <p:ext uri="{BB962C8B-B14F-4D97-AF65-F5344CB8AC3E}">
        <p14:creationId xmlns:p14="http://schemas.microsoft.com/office/powerpoint/2010/main" val="99760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7</a:t>
            </a:fld>
            <a:endParaRPr lang="en-GB"/>
          </a:p>
        </p:txBody>
      </p:sp>
    </p:spTree>
    <p:extLst>
      <p:ext uri="{BB962C8B-B14F-4D97-AF65-F5344CB8AC3E}">
        <p14:creationId xmlns:p14="http://schemas.microsoft.com/office/powerpoint/2010/main" val="2526199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8</a:t>
            </a:fld>
            <a:endParaRPr lang="en-GB"/>
          </a:p>
        </p:txBody>
      </p:sp>
    </p:spTree>
    <p:extLst>
      <p:ext uri="{BB962C8B-B14F-4D97-AF65-F5344CB8AC3E}">
        <p14:creationId xmlns:p14="http://schemas.microsoft.com/office/powerpoint/2010/main" val="255844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Which leads</a:t>
            </a:r>
            <a:r>
              <a:rPr lang="en-IE" baseline="0" dirty="0" smtClean="0"/>
              <a:t> on to this… If places are different, can’t we just move? Well, we’ve covered how for young people social, cultural and geographical location can influence career decisions. </a:t>
            </a:r>
            <a:r>
              <a:rPr lang="en-IE" i="1" baseline="0" dirty="0" smtClean="0"/>
              <a:t>And </a:t>
            </a:r>
            <a:r>
              <a:rPr lang="en-IE" i="0" baseline="0" dirty="0" smtClean="0"/>
              <a:t>when we become adults this notion that we are ‘free to move’ is not really true….In fact I’ve just written a piece about how the narrative of free career choice, and free place choice are part of neoliberal discourses which prioritise the  individual and position the individual as freely making choices. Doesn’t tend to recognise structural constraints and context. </a:t>
            </a:r>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9</a:t>
            </a:fld>
            <a:endParaRPr lang="en-GB"/>
          </a:p>
        </p:txBody>
      </p:sp>
    </p:spTree>
    <p:extLst>
      <p:ext uri="{BB962C8B-B14F-4D97-AF65-F5344CB8AC3E}">
        <p14:creationId xmlns:p14="http://schemas.microsoft.com/office/powerpoint/2010/main" val="98488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Quiz style- hide and reveal</a:t>
            </a:r>
          </a:p>
          <a:p>
            <a:endParaRPr lang="en-IE" dirty="0" smtClean="0"/>
          </a:p>
          <a:p>
            <a:r>
              <a:rPr lang="en-IE" dirty="0" smtClean="0"/>
              <a:t>This is</a:t>
            </a:r>
            <a:r>
              <a:rPr lang="en-IE" baseline="0" dirty="0" smtClean="0"/>
              <a:t> </a:t>
            </a:r>
            <a:r>
              <a:rPr lang="en-IE" i="1" baseline="0" dirty="0" smtClean="0"/>
              <a:t>regional </a:t>
            </a:r>
            <a:r>
              <a:rPr lang="en-IE" i="0" baseline="0" dirty="0" smtClean="0"/>
              <a:t>and regions are quite large. </a:t>
            </a:r>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11</a:t>
            </a:fld>
            <a:endParaRPr lang="en-GB"/>
          </a:p>
        </p:txBody>
      </p:sp>
    </p:spTree>
    <p:extLst>
      <p:ext uri="{BB962C8B-B14F-4D97-AF65-F5344CB8AC3E}">
        <p14:creationId xmlns:p14="http://schemas.microsoft.com/office/powerpoint/2010/main" val="2502284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IE" sz="1200" dirty="0" smtClean="0"/>
              <a:t>Image courtesy of pixabay.com</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D84DC360-4134-423A-BB2E-4BA6EBF7AA02}" type="slidenum">
              <a:rPr lang="en-GB" smtClean="0"/>
              <a:pPr>
                <a:defRPr/>
              </a:pPr>
              <a:t>12</a:t>
            </a:fld>
            <a:endParaRPr lang="en-GB"/>
          </a:p>
        </p:txBody>
      </p:sp>
    </p:spTree>
    <p:extLst>
      <p:ext uri="{BB962C8B-B14F-4D97-AF65-F5344CB8AC3E}">
        <p14:creationId xmlns:p14="http://schemas.microsoft.com/office/powerpoint/2010/main" val="293071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UHI Logo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3838"/>
            <a:ext cx="35750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130425"/>
            <a:ext cx="7772400" cy="1470025"/>
          </a:xfrm>
        </p:spPr>
        <p:txBody>
          <a:bodyPr/>
          <a:lstStyle>
            <a:lvl1pPr algn="ctr">
              <a:defRPr baseline="0">
                <a:solidFill>
                  <a:srgbClr val="4A4C4E"/>
                </a:solidFill>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baseline="0">
                <a:solidFill>
                  <a:srgbClr val="4A4C4E"/>
                </a:solidFill>
              </a:defRPr>
            </a:lvl1pPr>
          </a:lstStyle>
          <a:p>
            <a:r>
              <a:rPr lang="en-US" smtClean="0"/>
              <a:t>Click to edit Master subtitle style</a:t>
            </a:r>
            <a:endParaRPr lang="en-US" dirty="0"/>
          </a:p>
        </p:txBody>
      </p:sp>
      <p:sp>
        <p:nvSpPr>
          <p:cNvPr id="5" name="Date Placeholder 4"/>
          <p:cNvSpPr>
            <a:spLocks noGrp="1" noChangeArrowheads="1"/>
          </p:cNvSpPr>
          <p:nvPr>
            <p:ph type="dt" sz="half" idx="10"/>
          </p:nvPr>
        </p:nvSpPr>
        <p:spPr bwMode="auto">
          <a:xfrm>
            <a:off x="457200" y="623887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aseline="0">
                <a:solidFill>
                  <a:srgbClr val="572163"/>
                </a:solidFill>
                <a:latin typeface="Arial" charset="0"/>
                <a:ea typeface="ＭＳ Ｐゴシック" charset="-128"/>
                <a:cs typeface="+mn-cs"/>
              </a:defRPr>
            </a:lvl1pPr>
          </a:lstStyle>
          <a:p>
            <a:pPr>
              <a:defRPr/>
            </a:pPr>
            <a:endParaRPr lang="en-US"/>
          </a:p>
        </p:txBody>
      </p:sp>
      <p:sp>
        <p:nvSpPr>
          <p:cNvPr id="6" name="Footer Placeholder 5"/>
          <p:cNvSpPr>
            <a:spLocks noGrp="1" noChangeArrowheads="1"/>
          </p:cNvSpPr>
          <p:nvPr>
            <p:ph type="ftr" sz="quarter" idx="11"/>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aseline="0">
                <a:solidFill>
                  <a:srgbClr val="572163"/>
                </a:solidFill>
                <a:latin typeface="Arial" charset="0"/>
                <a:ea typeface="ＭＳ Ｐゴシック" charset="-128"/>
                <a:cs typeface="+mn-cs"/>
              </a:defRPr>
            </a:lvl1pPr>
          </a:lstStyle>
          <a:p>
            <a:pPr>
              <a:defRPr/>
            </a:pPr>
            <a:endParaRPr lang="en-US"/>
          </a:p>
        </p:txBody>
      </p:sp>
      <p:sp>
        <p:nvSpPr>
          <p:cNvPr id="7" name="Slide Number Placeholder 6"/>
          <p:cNvSpPr>
            <a:spLocks noGrp="1" noChangeArrowheads="1"/>
          </p:cNvSpPr>
          <p:nvPr>
            <p:ph type="sldNum" sz="quarter" idx="12"/>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aseline="0">
                <a:solidFill>
                  <a:srgbClr val="572163"/>
                </a:solidFill>
                <a:latin typeface="Arial" charset="0"/>
                <a:ea typeface="ＭＳ Ｐゴシック" charset="-128"/>
                <a:cs typeface="+mn-cs"/>
              </a:defRPr>
            </a:lvl1pPr>
          </a:lstStyle>
          <a:p>
            <a:pPr>
              <a:defRPr/>
            </a:pPr>
            <a:fld id="{B8CBA3E2-FB3E-4A43-BAA4-23E0B1B221E5}" type="slidenum">
              <a:rPr lang="en-GB"/>
              <a:pPr>
                <a:defRPr/>
              </a:pPr>
              <a:t>‹#›</a:t>
            </a:fld>
            <a:endParaRPr lang="en-GB" dirty="0"/>
          </a:p>
        </p:txBody>
      </p:sp>
    </p:spTree>
    <p:extLst>
      <p:ext uri="{BB962C8B-B14F-4D97-AF65-F5344CB8AC3E}">
        <p14:creationId xmlns:p14="http://schemas.microsoft.com/office/powerpoint/2010/main" val="25792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3423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8596" y="285728"/>
            <a:ext cx="6019800" cy="5851525"/>
          </a:xfrm>
        </p:spPr>
        <p:txBody>
          <a:bodyPr vert="eaVert"/>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89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aseline="0">
                <a:solidFill>
                  <a:srgbClr val="4A4C4E"/>
                </a:solidFill>
              </a:defRPr>
            </a:lvl1pPr>
            <a:lvl2pPr>
              <a:defRPr baseline="0">
                <a:solidFill>
                  <a:srgbClr val="4A4C4E"/>
                </a:solidFill>
              </a:defRPr>
            </a:lvl2pPr>
            <a:lvl3pPr>
              <a:defRPr baseline="0">
                <a:solidFill>
                  <a:srgbClr val="4A4C4E"/>
                </a:solidFill>
              </a:defRPr>
            </a:lvl3pPr>
            <a:lvl4pPr>
              <a:defRPr baseline="0">
                <a:solidFill>
                  <a:srgbClr val="4A4C4E"/>
                </a:solidFill>
              </a:defRPr>
            </a:lvl4pPr>
            <a:lvl5pPr>
              <a:defRPr baseline="0">
                <a:solidFill>
                  <a:srgbClr val="4A4C4E"/>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3078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baseline="0">
                <a:solidFill>
                  <a:srgbClr val="4A4C4E"/>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9473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rgbClr val="4A4C4E"/>
                </a:solidFill>
              </a:defRPr>
            </a:lvl1pPr>
            <a:lvl2pPr>
              <a:defRPr sz="2400" baseline="0">
                <a:solidFill>
                  <a:srgbClr val="4A4C4E"/>
                </a:solidFill>
              </a:defRPr>
            </a:lvl2pPr>
            <a:lvl3pPr>
              <a:defRPr sz="2000" baseline="0">
                <a:solidFill>
                  <a:srgbClr val="4A4C4E"/>
                </a:solidFill>
              </a:defRPr>
            </a:lvl3pPr>
            <a:lvl4pPr>
              <a:defRPr sz="1800" baseline="0">
                <a:solidFill>
                  <a:srgbClr val="4A4C4E"/>
                </a:solidFill>
              </a:defRPr>
            </a:lvl4pPr>
            <a:lvl5pPr>
              <a:defRPr sz="1800" baseline="0">
                <a:solidFill>
                  <a:srgbClr val="4A4C4E"/>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rgbClr val="4A4C4E"/>
                </a:solidFill>
              </a:defRPr>
            </a:lvl1pPr>
            <a:lvl2pPr>
              <a:defRPr sz="2400" baseline="0">
                <a:solidFill>
                  <a:srgbClr val="4A4C4E"/>
                </a:solidFill>
              </a:defRPr>
            </a:lvl2pPr>
            <a:lvl3pPr>
              <a:defRPr sz="2000" baseline="0">
                <a:solidFill>
                  <a:srgbClr val="4A4C4E"/>
                </a:solidFill>
              </a:defRPr>
            </a:lvl3pPr>
            <a:lvl4pPr>
              <a:defRPr sz="1800" baseline="0">
                <a:solidFill>
                  <a:srgbClr val="4A4C4E"/>
                </a:solidFill>
              </a:defRPr>
            </a:lvl4pPr>
            <a:lvl5pPr>
              <a:defRPr sz="1800" baseline="0">
                <a:solidFill>
                  <a:srgbClr val="4A4C4E"/>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681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572163"/>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baseline="0">
                <a:solidFill>
                  <a:srgbClr val="4A4C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aseline="0">
                <a:solidFill>
                  <a:srgbClr val="4A4C4E"/>
                </a:solidFill>
              </a:defRPr>
            </a:lvl1pPr>
            <a:lvl2pPr>
              <a:defRPr sz="2000" baseline="0">
                <a:solidFill>
                  <a:srgbClr val="4A4C4E"/>
                </a:solidFill>
              </a:defRPr>
            </a:lvl2pPr>
            <a:lvl3pPr>
              <a:defRPr sz="1800" baseline="0">
                <a:solidFill>
                  <a:srgbClr val="4A4C4E"/>
                </a:solidFill>
              </a:defRPr>
            </a:lvl3pPr>
            <a:lvl4pPr>
              <a:defRPr sz="1600" baseline="0">
                <a:solidFill>
                  <a:srgbClr val="4A4C4E"/>
                </a:solidFill>
              </a:defRPr>
            </a:lvl4pPr>
            <a:lvl5pPr>
              <a:defRPr sz="1600" baseline="0">
                <a:solidFill>
                  <a:srgbClr val="4A4C4E"/>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baseline="0">
                <a:solidFill>
                  <a:srgbClr val="4A4C4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aseline="0">
                <a:solidFill>
                  <a:srgbClr val="4A4C4E"/>
                </a:solidFill>
              </a:defRPr>
            </a:lvl1pPr>
            <a:lvl2pPr>
              <a:defRPr sz="2000" baseline="0">
                <a:solidFill>
                  <a:srgbClr val="4A4C4E"/>
                </a:solidFill>
              </a:defRPr>
            </a:lvl2pPr>
            <a:lvl3pPr>
              <a:defRPr sz="1800" baseline="0">
                <a:solidFill>
                  <a:srgbClr val="4A4C4E"/>
                </a:solidFill>
              </a:defRPr>
            </a:lvl3pPr>
            <a:lvl4pPr>
              <a:defRPr sz="1600" baseline="0">
                <a:solidFill>
                  <a:srgbClr val="4A4C4E"/>
                </a:solidFill>
              </a:defRPr>
            </a:lvl4pPr>
            <a:lvl5pPr>
              <a:defRPr sz="1600" baseline="0">
                <a:solidFill>
                  <a:srgbClr val="4A4C4E"/>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711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2080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16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500174"/>
            <a:ext cx="5111750" cy="4625989"/>
          </a:xfrm>
        </p:spPr>
        <p:txBody>
          <a:bodyPr/>
          <a:lstStyle>
            <a:lvl1pPr>
              <a:defRPr sz="3200" baseline="0">
                <a:solidFill>
                  <a:srgbClr val="4A4C4E"/>
                </a:solidFill>
              </a:defRPr>
            </a:lvl1pPr>
            <a:lvl2pPr>
              <a:defRPr sz="2800" baseline="0">
                <a:solidFill>
                  <a:srgbClr val="4A4C4E"/>
                </a:solidFill>
              </a:defRPr>
            </a:lvl2pPr>
            <a:lvl3pPr>
              <a:defRPr sz="2400" baseline="0">
                <a:solidFill>
                  <a:srgbClr val="4A4C4E"/>
                </a:solidFill>
              </a:defRPr>
            </a:lvl3pPr>
            <a:lvl4pPr>
              <a:defRPr sz="2000" baseline="0">
                <a:solidFill>
                  <a:srgbClr val="4A4C4E"/>
                </a:solidFill>
              </a:defRPr>
            </a:lvl4pPr>
            <a:lvl5pPr>
              <a:defRPr sz="2000" baseline="0">
                <a:solidFill>
                  <a:srgbClr val="4A4C4E"/>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7790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baseline="0">
                <a:solidFill>
                  <a:srgbClr val="4A4C4E"/>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aseline="0">
                <a:solidFill>
                  <a:srgbClr val="4A4C4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816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1028" name="Line 10"/>
          <p:cNvSpPr>
            <a:spLocks noChangeShapeType="1"/>
          </p:cNvSpPr>
          <p:nvPr/>
        </p:nvSpPr>
        <p:spPr bwMode="auto">
          <a:xfrm>
            <a:off x="0" y="1500188"/>
            <a:ext cx="9144000" cy="0"/>
          </a:xfrm>
          <a:prstGeom prst="line">
            <a:avLst/>
          </a:prstGeom>
          <a:noFill/>
          <a:ln w="44450">
            <a:solidFill>
              <a:srgbClr val="572163"/>
            </a:solidFill>
            <a:round/>
            <a:headEnd/>
            <a:tailEnd/>
          </a:ln>
          <a:extLst>
            <a:ext uri="{909E8E84-426E-40DD-AFC4-6F175D3DCCD1}">
              <a14:hiddenFill xmlns:a14="http://schemas.microsoft.com/office/drawing/2010/main">
                <a:noFill/>
              </a14:hiddenFill>
            </a:ext>
          </a:extLst>
        </p:spPr>
        <p:txBody>
          <a:bodyPr/>
          <a:lstStyle/>
          <a:p>
            <a:endParaRPr lang="en-IE"/>
          </a:p>
        </p:txBody>
      </p:sp>
      <p:pic>
        <p:nvPicPr>
          <p:cNvPr id="1029" name="Picture 4" descr="UHI-icon-RGB.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58188" y="6143625"/>
            <a:ext cx="6985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1"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rgbClr val="572163"/>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rgbClr val="572163"/>
          </a:solidFill>
          <a:latin typeface="Myriad Pro" charset="0"/>
          <a:ea typeface="ＭＳ Ｐゴシック" charset="-128"/>
          <a:cs typeface="ＭＳ Ｐゴシック" charset="-128"/>
        </a:defRPr>
      </a:lvl2pPr>
      <a:lvl3pPr algn="l" rtl="0" eaLnBrk="0" fontAlgn="base" hangingPunct="0">
        <a:spcBef>
          <a:spcPct val="0"/>
        </a:spcBef>
        <a:spcAft>
          <a:spcPct val="0"/>
        </a:spcAft>
        <a:defRPr sz="4400">
          <a:solidFill>
            <a:srgbClr val="572163"/>
          </a:solidFill>
          <a:latin typeface="Myriad Pro" charset="0"/>
          <a:ea typeface="ＭＳ Ｐゴシック" charset="-128"/>
          <a:cs typeface="ＭＳ Ｐゴシック" charset="-128"/>
        </a:defRPr>
      </a:lvl3pPr>
      <a:lvl4pPr algn="l" rtl="0" eaLnBrk="0" fontAlgn="base" hangingPunct="0">
        <a:spcBef>
          <a:spcPct val="0"/>
        </a:spcBef>
        <a:spcAft>
          <a:spcPct val="0"/>
        </a:spcAft>
        <a:defRPr sz="4400">
          <a:solidFill>
            <a:srgbClr val="572163"/>
          </a:solidFill>
          <a:latin typeface="Myriad Pro" charset="0"/>
          <a:ea typeface="ＭＳ Ｐゴシック" charset="-128"/>
          <a:cs typeface="ＭＳ Ｐゴシック" charset="-128"/>
        </a:defRPr>
      </a:lvl4pPr>
      <a:lvl5pPr algn="l" rtl="0" eaLnBrk="0" fontAlgn="base" hangingPunct="0">
        <a:spcBef>
          <a:spcPct val="0"/>
        </a:spcBef>
        <a:spcAft>
          <a:spcPct val="0"/>
        </a:spcAft>
        <a:defRPr sz="4400">
          <a:solidFill>
            <a:srgbClr val="572163"/>
          </a:solidFill>
          <a:latin typeface="Myriad Pro" charset="0"/>
          <a:ea typeface="ＭＳ Ｐゴシック" charset="-128"/>
          <a:cs typeface="ＭＳ Ｐゴシック" charset="-128"/>
        </a:defRPr>
      </a:lvl5pPr>
      <a:lvl6pPr marL="457200" algn="l" rtl="0" eaLnBrk="1" fontAlgn="base" hangingPunct="1">
        <a:spcBef>
          <a:spcPct val="0"/>
        </a:spcBef>
        <a:spcAft>
          <a:spcPct val="0"/>
        </a:spcAft>
        <a:defRPr sz="4400">
          <a:solidFill>
            <a:srgbClr val="B22C1B"/>
          </a:solidFill>
          <a:latin typeface="Myriad Pro" charset="0"/>
        </a:defRPr>
      </a:lvl6pPr>
      <a:lvl7pPr marL="914400" algn="l" rtl="0" eaLnBrk="1" fontAlgn="base" hangingPunct="1">
        <a:spcBef>
          <a:spcPct val="0"/>
        </a:spcBef>
        <a:spcAft>
          <a:spcPct val="0"/>
        </a:spcAft>
        <a:defRPr sz="4400">
          <a:solidFill>
            <a:srgbClr val="B22C1B"/>
          </a:solidFill>
          <a:latin typeface="Myriad Pro" charset="0"/>
        </a:defRPr>
      </a:lvl7pPr>
      <a:lvl8pPr marL="1371600" algn="l" rtl="0" eaLnBrk="1" fontAlgn="base" hangingPunct="1">
        <a:spcBef>
          <a:spcPct val="0"/>
        </a:spcBef>
        <a:spcAft>
          <a:spcPct val="0"/>
        </a:spcAft>
        <a:defRPr sz="4400">
          <a:solidFill>
            <a:srgbClr val="B22C1B"/>
          </a:solidFill>
          <a:latin typeface="Myriad Pro" charset="0"/>
        </a:defRPr>
      </a:lvl8pPr>
      <a:lvl9pPr marL="1828800" algn="l" rtl="0" eaLnBrk="1" fontAlgn="base" hangingPunct="1">
        <a:spcBef>
          <a:spcPct val="0"/>
        </a:spcBef>
        <a:spcAft>
          <a:spcPct val="0"/>
        </a:spcAft>
        <a:defRPr sz="4400">
          <a:solidFill>
            <a:srgbClr val="B22C1B"/>
          </a:solidFill>
          <a:latin typeface="Myriad Pro" charset="0"/>
        </a:defRPr>
      </a:lvl9pPr>
    </p:titleStyle>
    <p:bodyStyle>
      <a:lvl1pPr marL="342900" indent="-342900" algn="l" rtl="0" eaLnBrk="0" fontAlgn="base" hangingPunct="0">
        <a:spcBef>
          <a:spcPct val="20000"/>
        </a:spcBef>
        <a:spcAft>
          <a:spcPct val="0"/>
        </a:spcAft>
        <a:buChar char="•"/>
        <a:defRPr sz="3200">
          <a:solidFill>
            <a:srgbClr val="4A4C4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4A4C4E"/>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rgbClr val="4A4C4E"/>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tabLst>
          <a:tab pos="3411538" algn="l"/>
        </a:tabLst>
        <a:defRPr sz="2000">
          <a:solidFill>
            <a:srgbClr val="4A4C4E"/>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rgbClr val="4A4C4E"/>
          </a:solidFill>
          <a:latin typeface="+mn-lt"/>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rgbClr val="B22C1B"/>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B22C1B"/>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B22C1B"/>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B22C1B"/>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heacademy.ac.uk/knowledge-hub/framework-embedding-employability-higher-education" TargetMode="External"/><Relationship Id="rId2" Type="http://schemas.openxmlformats.org/officeDocument/2006/relationships/hyperlink" Target="http://www.hecsu.ac.uk/current_projects_graduate_market_trends.htm.%20Accessed%2015%20Jan%202014" TargetMode="External"/><Relationship Id="rId1" Type="http://schemas.openxmlformats.org/officeDocument/2006/relationships/slideLayout" Target="../slideLayouts/slideLayout2.xml"/><Relationship Id="rId6" Type="http://schemas.openxmlformats.org/officeDocument/2006/relationships/hyperlink" Target="https://www.hecsu.ac.uk/assets/assets/documents/Applying_for_higher_education.pdf" TargetMode="External"/><Relationship Id="rId5" Type="http://schemas.openxmlformats.org/officeDocument/2006/relationships/hyperlink" Target="http://www.agcas.org.uk/articles/694-Graduate-Success-Project-AGCAS-findings-launched" TargetMode="External"/><Relationship Id="rId4" Type="http://schemas.openxmlformats.org/officeDocument/2006/relationships/hyperlink" Target="http://dx.doi.org/10.20856/jnicec.360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ctrTitle"/>
          </p:nvPr>
        </p:nvSpPr>
        <p:spPr>
          <a:xfrm>
            <a:off x="755576" y="2132856"/>
            <a:ext cx="7992888" cy="1470025"/>
          </a:xfrm>
        </p:spPr>
        <p:txBody>
          <a:bodyPr/>
          <a:lstStyle/>
          <a:p>
            <a:r>
              <a:rPr lang="en-GB" b="1" dirty="0"/>
              <a:t>Employability and Careers: the Highlands and Islands context</a:t>
            </a:r>
            <a:endParaRPr lang="en-IE" dirty="0" smtClean="0">
              <a:ea typeface="ＭＳ Ｐゴシック" pitchFamily="34" charset="-128"/>
            </a:endParaRPr>
          </a:p>
        </p:txBody>
      </p:sp>
      <p:sp>
        <p:nvSpPr>
          <p:cNvPr id="2" name="Subtitle 1"/>
          <p:cNvSpPr>
            <a:spLocks noGrp="1"/>
          </p:cNvSpPr>
          <p:nvPr>
            <p:ph type="subTitle" idx="1"/>
          </p:nvPr>
        </p:nvSpPr>
        <p:spPr/>
        <p:txBody>
          <a:bodyPr/>
          <a:lstStyle/>
          <a:p>
            <a:endParaRPr lang="en-IE" dirty="0" smtClean="0">
              <a:ea typeface="ＭＳ Ｐゴシック" pitchFamily="34" charset="-128"/>
            </a:endParaRPr>
          </a:p>
          <a:p>
            <a:r>
              <a:rPr lang="en-IE" dirty="0" smtClean="0">
                <a:ea typeface="ＭＳ Ｐゴシック" pitchFamily="34" charset="-128"/>
              </a:rPr>
              <a:t>Rosie Alexander</a:t>
            </a:r>
          </a:p>
          <a:p>
            <a:r>
              <a:rPr lang="en-IE" sz="2400" dirty="0" smtClean="0">
                <a:ea typeface="ＭＳ Ｐゴシック" pitchFamily="34" charset="-128"/>
              </a:rPr>
              <a:t>University of the Highlands and Islands</a:t>
            </a:r>
          </a:p>
          <a:p>
            <a:r>
              <a:rPr lang="en-IE" sz="2400" dirty="0" smtClean="0">
                <a:ea typeface="ＭＳ Ｐゴシック" pitchFamily="34" charset="-128"/>
              </a:rPr>
              <a:t>University of Derby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Mobility: the moral imperative</a:t>
            </a:r>
            <a:endParaRPr lang="en-GB" dirty="0"/>
          </a:p>
        </p:txBody>
      </p:sp>
      <p:sp>
        <p:nvSpPr>
          <p:cNvPr id="3" name="Content Placeholder 2"/>
          <p:cNvSpPr>
            <a:spLocks noGrp="1"/>
          </p:cNvSpPr>
          <p:nvPr>
            <p:ph idx="1"/>
          </p:nvPr>
        </p:nvSpPr>
        <p:spPr>
          <a:xfrm>
            <a:off x="457200" y="1600200"/>
            <a:ext cx="5050904" cy="4525963"/>
          </a:xfrm>
        </p:spPr>
        <p:txBody>
          <a:bodyPr/>
          <a:lstStyle/>
          <a:p>
            <a:pPr marL="0" indent="0">
              <a:buNone/>
            </a:pPr>
            <a:r>
              <a:rPr lang="en-GB" dirty="0" smtClean="0"/>
              <a:t>“Graduates </a:t>
            </a:r>
            <a:r>
              <a:rPr lang="en-GB" dirty="0"/>
              <a:t>need </a:t>
            </a:r>
            <a:r>
              <a:rPr lang="en-GB" dirty="0" smtClean="0"/>
              <a:t>to </a:t>
            </a:r>
            <a:r>
              <a:rPr lang="en-GB" dirty="0"/>
              <a:t>consider where their best long-term interests lie and plan accordingly; this might entail considering jobs some distance from home or even moving closer to where more graduate jobs </a:t>
            </a:r>
            <a:r>
              <a:rPr lang="en-GB" dirty="0" smtClean="0"/>
              <a:t>exist” </a:t>
            </a:r>
            <a:r>
              <a:rPr lang="en-GB" sz="2400" dirty="0"/>
              <a:t>(</a:t>
            </a:r>
            <a:r>
              <a:rPr lang="en-GB" sz="2000" dirty="0"/>
              <a:t>Pennington</a:t>
            </a:r>
            <a:r>
              <a:rPr lang="en-GB" sz="2400" dirty="0"/>
              <a:t> </a:t>
            </a:r>
            <a:r>
              <a:rPr lang="en-GB" sz="2400" i="1" dirty="0"/>
              <a:t>et al</a:t>
            </a:r>
            <a:r>
              <a:rPr lang="en-US" sz="2400" dirty="0"/>
              <a:t> </a:t>
            </a:r>
            <a:r>
              <a:rPr lang="en-GB" sz="2400" dirty="0"/>
              <a:t>, 2013: 10). </a:t>
            </a:r>
            <a:r>
              <a:rPr lang="en-US" dirty="0"/>
              <a:t> </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1600200"/>
            <a:ext cx="3256435" cy="4341913"/>
          </a:xfrm>
          <a:prstGeom prst="rect">
            <a:avLst/>
          </a:prstGeom>
        </p:spPr>
      </p:pic>
      <p:sp>
        <p:nvSpPr>
          <p:cNvPr id="5" name="TextBox 4"/>
          <p:cNvSpPr txBox="1"/>
          <p:nvPr/>
        </p:nvSpPr>
        <p:spPr>
          <a:xfrm>
            <a:off x="5508104" y="6126163"/>
            <a:ext cx="3024336" cy="307777"/>
          </a:xfrm>
          <a:prstGeom prst="rect">
            <a:avLst/>
          </a:prstGeom>
          <a:noFill/>
        </p:spPr>
        <p:txBody>
          <a:bodyPr wrap="square" rtlCol="0">
            <a:spAutoFit/>
          </a:bodyPr>
          <a:lstStyle/>
          <a:p>
            <a:r>
              <a:rPr lang="en-IE" sz="1400" dirty="0" smtClean="0"/>
              <a:t>Image courtesy of pixabay.com</a:t>
            </a:r>
            <a:endParaRPr lang="en-GB" sz="1400" dirty="0"/>
          </a:p>
        </p:txBody>
      </p:sp>
    </p:spTree>
    <p:extLst>
      <p:ext uri="{BB962C8B-B14F-4D97-AF65-F5344CB8AC3E}">
        <p14:creationId xmlns:p14="http://schemas.microsoft.com/office/powerpoint/2010/main" val="3218262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However, mobility is complex…</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945004"/>
            <a:ext cx="8229600" cy="3836354"/>
          </a:xfrm>
        </p:spPr>
      </p:pic>
      <p:sp>
        <p:nvSpPr>
          <p:cNvPr id="5" name="TextBox 4"/>
          <p:cNvSpPr txBox="1"/>
          <p:nvPr/>
        </p:nvSpPr>
        <p:spPr>
          <a:xfrm>
            <a:off x="457200" y="6021288"/>
            <a:ext cx="7283152" cy="646331"/>
          </a:xfrm>
          <a:prstGeom prst="rect">
            <a:avLst/>
          </a:prstGeom>
          <a:noFill/>
        </p:spPr>
        <p:txBody>
          <a:bodyPr wrap="square" rtlCol="0">
            <a:spAutoFit/>
          </a:bodyPr>
          <a:lstStyle/>
          <a:p>
            <a:r>
              <a:rPr lang="en-IE" dirty="0" smtClean="0"/>
              <a:t>Image and statistics </a:t>
            </a:r>
            <a:r>
              <a:rPr lang="en-IE" dirty="0"/>
              <a:t>from Charlie Ball: https://highpeakdata.wordpress.com/author/highpeakcharlie/</a:t>
            </a:r>
            <a:endParaRPr lang="en-GB" dirty="0"/>
          </a:p>
        </p:txBody>
      </p:sp>
      <p:sp>
        <p:nvSpPr>
          <p:cNvPr id="6" name="Oval 5"/>
          <p:cNvSpPr/>
          <p:nvPr/>
        </p:nvSpPr>
        <p:spPr>
          <a:xfrm>
            <a:off x="4427984" y="2996952"/>
            <a:ext cx="2232248" cy="302433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88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Mobility in the Highlands and Islands</a:t>
            </a:r>
            <a:endParaRPr lang="en-GB" dirty="0"/>
          </a:p>
        </p:txBody>
      </p:sp>
      <p:sp>
        <p:nvSpPr>
          <p:cNvPr id="8" name="Content Placeholder 7"/>
          <p:cNvSpPr>
            <a:spLocks noGrp="1"/>
          </p:cNvSpPr>
          <p:nvPr>
            <p:ph idx="1"/>
          </p:nvPr>
        </p:nvSpPr>
        <p:spPr>
          <a:xfrm>
            <a:off x="457200" y="1600200"/>
            <a:ext cx="4402832" cy="4525963"/>
          </a:xfrm>
        </p:spPr>
        <p:txBody>
          <a:bodyPr/>
          <a:lstStyle/>
          <a:p>
            <a:r>
              <a:rPr lang="en-IE" sz="2800" dirty="0" smtClean="0"/>
              <a:t>40</a:t>
            </a:r>
            <a:r>
              <a:rPr lang="en-IE" sz="2800" dirty="0"/>
              <a:t>% of Orkney and Shetland graduates </a:t>
            </a:r>
            <a:r>
              <a:rPr lang="en-IE" sz="2800" dirty="0" smtClean="0"/>
              <a:t>are </a:t>
            </a:r>
            <a:r>
              <a:rPr lang="en-IE" sz="2800" dirty="0"/>
              <a:t>back in the </a:t>
            </a:r>
            <a:r>
              <a:rPr lang="en-IE" sz="2800" dirty="0" smtClean="0"/>
              <a:t>islands six months after graduation.</a:t>
            </a:r>
          </a:p>
          <a:p>
            <a:pPr marL="0" indent="0">
              <a:buNone/>
            </a:pPr>
            <a:r>
              <a:rPr lang="en-IE" sz="2000" dirty="0" smtClean="0"/>
              <a:t>(Alexander, 2015) </a:t>
            </a:r>
          </a:p>
          <a:p>
            <a:r>
              <a:rPr lang="en-IE" sz="2800" dirty="0" smtClean="0"/>
              <a:t>76% graduates from University of Highlands and Islands employed in the area</a:t>
            </a:r>
          </a:p>
          <a:p>
            <a:pPr marL="0" indent="0">
              <a:buNone/>
            </a:pPr>
            <a:r>
              <a:rPr lang="en-IE" sz="2000" dirty="0" smtClean="0"/>
              <a:t>(University DLHE  statistics)</a:t>
            </a:r>
            <a:endParaRPr lang="en-GB"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700" r="36465" b="23078"/>
          <a:stretch/>
        </p:blipFill>
        <p:spPr>
          <a:xfrm>
            <a:off x="5076057" y="1519401"/>
            <a:ext cx="4067944" cy="5028033"/>
          </a:xfrm>
          <a:prstGeom prst="rect">
            <a:avLst/>
          </a:prstGeom>
        </p:spPr>
      </p:pic>
      <p:sp>
        <p:nvSpPr>
          <p:cNvPr id="5" name="TextBox 4"/>
          <p:cNvSpPr txBox="1"/>
          <p:nvPr/>
        </p:nvSpPr>
        <p:spPr>
          <a:xfrm>
            <a:off x="5076056" y="6547435"/>
            <a:ext cx="4067943" cy="307777"/>
          </a:xfrm>
          <a:prstGeom prst="rect">
            <a:avLst/>
          </a:prstGeom>
          <a:solidFill>
            <a:schemeClr val="bg1"/>
          </a:solidFill>
        </p:spPr>
        <p:txBody>
          <a:bodyPr wrap="square" rtlCol="0">
            <a:spAutoFit/>
          </a:bodyPr>
          <a:lstStyle/>
          <a:p>
            <a:r>
              <a:rPr lang="en-IE" sz="1400" dirty="0" smtClean="0"/>
              <a:t>Image courtesy of pixabay.com</a:t>
            </a:r>
            <a:endParaRPr lang="en-GB" sz="1400" dirty="0"/>
          </a:p>
        </p:txBody>
      </p:sp>
    </p:spTree>
    <p:extLst>
      <p:ext uri="{BB962C8B-B14F-4D97-AF65-F5344CB8AC3E}">
        <p14:creationId xmlns:p14="http://schemas.microsoft.com/office/powerpoint/2010/main" val="941549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Interrelates with other elements of disadvantage</a:t>
            </a:r>
            <a:endParaRPr lang="en-GB" dirty="0"/>
          </a:p>
        </p:txBody>
      </p:sp>
      <p:sp>
        <p:nvSpPr>
          <p:cNvPr id="3" name="Content Placeholder 2"/>
          <p:cNvSpPr>
            <a:spLocks noGrp="1"/>
          </p:cNvSpPr>
          <p:nvPr>
            <p:ph idx="1"/>
          </p:nvPr>
        </p:nvSpPr>
        <p:spPr>
          <a:xfrm>
            <a:off x="457200" y="1600200"/>
            <a:ext cx="5122912" cy="4525963"/>
          </a:xfrm>
        </p:spPr>
        <p:txBody>
          <a:bodyPr/>
          <a:lstStyle/>
          <a:p>
            <a:r>
              <a:rPr lang="en-IE" sz="2800" dirty="0" smtClean="0"/>
              <a:t>Mobility varies by:	</a:t>
            </a:r>
          </a:p>
          <a:p>
            <a:pPr lvl="1"/>
            <a:r>
              <a:rPr lang="en-IE" sz="2400" dirty="0" smtClean="0"/>
              <a:t>Gender</a:t>
            </a:r>
          </a:p>
          <a:p>
            <a:pPr lvl="1"/>
            <a:r>
              <a:rPr lang="en-IE" sz="2400" dirty="0" smtClean="0"/>
              <a:t>Ethnicity</a:t>
            </a:r>
          </a:p>
          <a:p>
            <a:pPr lvl="1"/>
            <a:r>
              <a:rPr lang="en-IE" sz="2400" dirty="0" smtClean="0"/>
              <a:t>Class</a:t>
            </a:r>
          </a:p>
          <a:p>
            <a:pPr lvl="1"/>
            <a:r>
              <a:rPr lang="en-IE" sz="2400" dirty="0" smtClean="0"/>
              <a:t>Family background</a:t>
            </a:r>
          </a:p>
          <a:p>
            <a:pPr lvl="1"/>
            <a:r>
              <a:rPr lang="en-IE" sz="2400" dirty="0" smtClean="0"/>
              <a:t>Qualification level</a:t>
            </a:r>
          </a:p>
          <a:p>
            <a:r>
              <a:rPr lang="en-IE" sz="2800" dirty="0" smtClean="0"/>
              <a:t>Mobility capital unevenly distributed </a:t>
            </a:r>
            <a:r>
              <a:rPr lang="en-IE" sz="2000" dirty="0" smtClean="0"/>
              <a:t>(Kaufmann et al, 2004) </a:t>
            </a:r>
          </a:p>
          <a:p>
            <a:r>
              <a:rPr lang="en-IE" sz="2800" dirty="0" smtClean="0"/>
              <a:t>Geography becomes a social justice issue </a:t>
            </a:r>
            <a:r>
              <a:rPr lang="en-IE" sz="2000" dirty="0" smtClean="0"/>
              <a:t>(</a:t>
            </a:r>
            <a:r>
              <a:rPr lang="en-IE" sz="2000" dirty="0" err="1" smtClean="0"/>
              <a:t>Soja</a:t>
            </a:r>
            <a:r>
              <a:rPr lang="en-IE" sz="2000" dirty="0" smtClean="0"/>
              <a:t>, 2010; Alexander, forthcoming)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1600200"/>
            <a:ext cx="2774318" cy="4290183"/>
          </a:xfrm>
          <a:prstGeom prst="rect">
            <a:avLst/>
          </a:prstGeom>
        </p:spPr>
      </p:pic>
    </p:spTree>
    <p:extLst>
      <p:ext uri="{BB962C8B-B14F-4D97-AF65-F5344CB8AC3E}">
        <p14:creationId xmlns:p14="http://schemas.microsoft.com/office/powerpoint/2010/main" val="2919909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08401" y="0"/>
            <a:ext cx="12102355" cy="6858001"/>
          </a:xfrm>
        </p:spPr>
      </p:pic>
      <p:sp>
        <p:nvSpPr>
          <p:cNvPr id="2" name="Title 1"/>
          <p:cNvSpPr>
            <a:spLocks noGrp="1"/>
          </p:cNvSpPr>
          <p:nvPr>
            <p:ph type="title"/>
          </p:nvPr>
        </p:nvSpPr>
        <p:spPr/>
        <p:txBody>
          <a:bodyPr/>
          <a:lstStyle/>
          <a:p>
            <a:r>
              <a:rPr lang="en-IE" dirty="0" smtClean="0"/>
              <a:t>Practical implications for Higher Education</a:t>
            </a:r>
            <a:endParaRPr lang="en-GB" dirty="0"/>
          </a:p>
        </p:txBody>
      </p:sp>
      <p:sp>
        <p:nvSpPr>
          <p:cNvPr id="5" name="Rectangle 4"/>
          <p:cNvSpPr/>
          <p:nvPr/>
        </p:nvSpPr>
        <p:spPr>
          <a:xfrm>
            <a:off x="3661065" y="5949280"/>
            <a:ext cx="5025735" cy="461665"/>
          </a:xfrm>
          <a:prstGeom prst="rect">
            <a:avLst/>
          </a:prstGeom>
        </p:spPr>
        <p:txBody>
          <a:bodyPr wrap="none">
            <a:spAutoFit/>
          </a:bodyPr>
          <a:lstStyle/>
          <a:p>
            <a:r>
              <a:rPr lang="en-IE" sz="2400" dirty="0" smtClean="0"/>
              <a:t>“What can I do with my degree….?”</a:t>
            </a:r>
            <a:endParaRPr lang="en-GB" sz="2400" dirty="0"/>
          </a:p>
        </p:txBody>
      </p:sp>
      <p:sp>
        <p:nvSpPr>
          <p:cNvPr id="6" name="TextBox 5"/>
          <p:cNvSpPr txBox="1"/>
          <p:nvPr/>
        </p:nvSpPr>
        <p:spPr>
          <a:xfrm>
            <a:off x="467250" y="6400324"/>
            <a:ext cx="3024336" cy="307777"/>
          </a:xfrm>
          <a:prstGeom prst="rect">
            <a:avLst/>
          </a:prstGeom>
          <a:noFill/>
        </p:spPr>
        <p:txBody>
          <a:bodyPr wrap="square" rtlCol="0">
            <a:spAutoFit/>
          </a:bodyPr>
          <a:lstStyle/>
          <a:p>
            <a:r>
              <a:rPr lang="en-IE" sz="1400" dirty="0" smtClean="0"/>
              <a:t>Image courtesy of pixabay.com</a:t>
            </a:r>
            <a:endParaRPr lang="en-GB" sz="1400" dirty="0"/>
          </a:p>
        </p:txBody>
      </p:sp>
    </p:spTree>
    <p:extLst>
      <p:ext uri="{BB962C8B-B14F-4D97-AF65-F5344CB8AC3E}">
        <p14:creationId xmlns:p14="http://schemas.microsoft.com/office/powerpoint/2010/main" val="42566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status quo</a:t>
            </a:r>
            <a:endParaRPr lang="en-GB" dirty="0"/>
          </a:p>
        </p:txBody>
      </p:sp>
      <p:sp>
        <p:nvSpPr>
          <p:cNvPr id="3" name="Content Placeholder 2"/>
          <p:cNvSpPr>
            <a:spLocks noGrp="1"/>
          </p:cNvSpPr>
          <p:nvPr>
            <p:ph idx="1"/>
          </p:nvPr>
        </p:nvSpPr>
        <p:spPr>
          <a:xfrm>
            <a:off x="457200" y="1600200"/>
            <a:ext cx="3970784" cy="4565104"/>
          </a:xfrm>
        </p:spPr>
        <p:txBody>
          <a:bodyPr/>
          <a:lstStyle/>
          <a:p>
            <a:r>
              <a:rPr lang="en-IE" sz="2800" dirty="0" smtClean="0"/>
              <a:t>Students’ motivation for HE is career driven</a:t>
            </a:r>
          </a:p>
          <a:p>
            <a:r>
              <a:rPr lang="en-IE" sz="2800" dirty="0"/>
              <a:t>Students may not want or be able to </a:t>
            </a:r>
            <a:r>
              <a:rPr lang="en-IE" sz="2800" dirty="0" smtClean="0"/>
              <a:t>move</a:t>
            </a:r>
          </a:p>
          <a:p>
            <a:r>
              <a:rPr lang="en-IE" sz="2800" dirty="0" smtClean="0"/>
              <a:t>Resources give implicit message that you have to move</a:t>
            </a:r>
          </a:p>
          <a:p>
            <a:endParaRPr lang="en-IE" dirty="0"/>
          </a:p>
          <a:p>
            <a:endParaRPr lang="en-GB" dirty="0"/>
          </a:p>
        </p:txBody>
      </p:sp>
      <p:pic>
        <p:nvPicPr>
          <p:cNvPr id="4" name="Picture 3"/>
          <p:cNvPicPr>
            <a:picLocks noChangeAspect="1"/>
          </p:cNvPicPr>
          <p:nvPr/>
        </p:nvPicPr>
        <p:blipFill rotWithShape="1">
          <a:blip r:embed="rId3"/>
          <a:srcRect l="52393" t="10324" r="15661" b="4653"/>
          <a:stretch/>
        </p:blipFill>
        <p:spPr>
          <a:xfrm>
            <a:off x="4427984" y="-18403"/>
            <a:ext cx="6441890" cy="6858000"/>
          </a:xfrm>
          <a:prstGeom prst="rect">
            <a:avLst/>
          </a:prstGeom>
        </p:spPr>
      </p:pic>
    </p:spTree>
    <p:extLst>
      <p:ext uri="{BB962C8B-B14F-4D97-AF65-F5344CB8AC3E}">
        <p14:creationId xmlns:p14="http://schemas.microsoft.com/office/powerpoint/2010/main" val="355304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Institutional, service and staff responses</a:t>
            </a:r>
            <a:endParaRPr lang="en-GB" dirty="0"/>
          </a:p>
        </p:txBody>
      </p:sp>
      <p:sp>
        <p:nvSpPr>
          <p:cNvPr id="3" name="Content Placeholder 2"/>
          <p:cNvSpPr>
            <a:spLocks noGrp="1"/>
          </p:cNvSpPr>
          <p:nvPr>
            <p:ph type="body" idx="1"/>
          </p:nvPr>
        </p:nvSpPr>
        <p:spPr>
          <a:xfrm>
            <a:off x="457200" y="1535113"/>
            <a:ext cx="4040188" cy="883250"/>
          </a:xfrm>
        </p:spPr>
        <p:txBody>
          <a:bodyPr/>
          <a:lstStyle/>
          <a:p>
            <a:r>
              <a:rPr lang="en-IE" dirty="0" smtClean="0"/>
              <a:t>Promote mobility for greater career choice</a:t>
            </a:r>
          </a:p>
        </p:txBody>
      </p:sp>
      <p:sp>
        <p:nvSpPr>
          <p:cNvPr id="4" name="Content Placeholder 3"/>
          <p:cNvSpPr>
            <a:spLocks noGrp="1"/>
          </p:cNvSpPr>
          <p:nvPr>
            <p:ph sz="half" idx="2"/>
          </p:nvPr>
        </p:nvSpPr>
        <p:spPr>
          <a:xfrm>
            <a:off x="457200" y="2418363"/>
            <a:ext cx="4040188" cy="3707800"/>
          </a:xfrm>
        </p:spPr>
        <p:txBody>
          <a:bodyPr/>
          <a:lstStyle/>
          <a:p>
            <a:r>
              <a:rPr lang="en-IE" dirty="0" smtClean="0"/>
              <a:t>Mobility programmes (domestic)</a:t>
            </a:r>
          </a:p>
          <a:p>
            <a:r>
              <a:rPr lang="en-IE" dirty="0" smtClean="0"/>
              <a:t>Awareness raising of opportunities elsewhere</a:t>
            </a:r>
          </a:p>
          <a:p>
            <a:r>
              <a:rPr lang="en-IE" dirty="0" smtClean="0"/>
              <a:t>Networking opportunities</a:t>
            </a:r>
          </a:p>
          <a:p>
            <a:r>
              <a:rPr lang="en-IE" dirty="0" smtClean="0"/>
              <a:t>Funding opportunities</a:t>
            </a:r>
          </a:p>
          <a:p>
            <a:endParaRPr lang="en-IE" dirty="0" smtClean="0"/>
          </a:p>
          <a:p>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r>
              <a:rPr lang="en-IE" dirty="0" smtClean="0"/>
              <a:t>This is not a neutral choice</a:t>
            </a:r>
          </a:p>
          <a:p>
            <a:pPr marL="0" indent="0">
              <a:buNone/>
            </a:pPr>
            <a:r>
              <a:rPr lang="en-IE" dirty="0" smtClean="0"/>
              <a:t>In practice normally a combination of the two…</a:t>
            </a:r>
            <a:endParaRPr lang="en-GB" dirty="0"/>
          </a:p>
        </p:txBody>
      </p:sp>
      <p:sp>
        <p:nvSpPr>
          <p:cNvPr id="5" name="Text Placeholder 4"/>
          <p:cNvSpPr>
            <a:spLocks noGrp="1"/>
          </p:cNvSpPr>
          <p:nvPr>
            <p:ph type="body" sz="quarter" idx="3"/>
          </p:nvPr>
        </p:nvSpPr>
        <p:spPr>
          <a:xfrm>
            <a:off x="4645025" y="1535113"/>
            <a:ext cx="4041775" cy="883250"/>
          </a:xfrm>
        </p:spPr>
        <p:txBody>
          <a:bodyPr/>
          <a:lstStyle/>
          <a:p>
            <a:r>
              <a:rPr lang="en-IE" dirty="0"/>
              <a:t>Promote location as a valid choice </a:t>
            </a:r>
            <a:endParaRPr lang="en-GB" dirty="0"/>
          </a:p>
        </p:txBody>
      </p:sp>
      <p:sp>
        <p:nvSpPr>
          <p:cNvPr id="9" name="Content Placeholder 8"/>
          <p:cNvSpPr>
            <a:spLocks noGrp="1"/>
          </p:cNvSpPr>
          <p:nvPr>
            <p:ph sz="quarter" idx="4"/>
          </p:nvPr>
        </p:nvSpPr>
        <p:spPr>
          <a:xfrm>
            <a:off x="4645025" y="2418363"/>
            <a:ext cx="4041775" cy="3707799"/>
          </a:xfrm>
        </p:spPr>
        <p:txBody>
          <a:bodyPr/>
          <a:lstStyle/>
          <a:p>
            <a:r>
              <a:rPr lang="en-IE" dirty="0" smtClean="0"/>
              <a:t>Holistic approach to career development</a:t>
            </a:r>
          </a:p>
          <a:p>
            <a:r>
              <a:rPr lang="en-IE" dirty="0" smtClean="0"/>
              <a:t>Locally focused services </a:t>
            </a:r>
          </a:p>
          <a:p>
            <a:r>
              <a:rPr lang="en-IE" dirty="0" smtClean="0"/>
              <a:t>Enterprising approach to career development </a:t>
            </a:r>
          </a:p>
          <a:p>
            <a:r>
              <a:rPr lang="en-IE" dirty="0" smtClean="0"/>
              <a:t>Political lobbying </a:t>
            </a:r>
          </a:p>
          <a:p>
            <a:pPr marL="0" indent="0">
              <a:buNone/>
            </a:pPr>
            <a:endParaRPr lang="en-IE" dirty="0"/>
          </a:p>
          <a:p>
            <a:pPr marL="0" indent="0">
              <a:buNone/>
            </a:pPr>
            <a:r>
              <a:rPr lang="en-IE" sz="2000" dirty="0" smtClean="0"/>
              <a:t>	(Alexander, forthcoming)</a:t>
            </a:r>
            <a:endParaRPr lang="en-GB" sz="2000" dirty="0"/>
          </a:p>
        </p:txBody>
      </p:sp>
      <p:sp>
        <p:nvSpPr>
          <p:cNvPr id="10" name="Content Placeholder 3"/>
          <p:cNvSpPr txBox="1">
            <a:spLocks/>
          </p:cNvSpPr>
          <p:nvPr/>
        </p:nvSpPr>
        <p:spPr bwMode="auto">
          <a:xfrm>
            <a:off x="590164" y="6021288"/>
            <a:ext cx="8077200" cy="68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aseline="0">
                <a:solidFill>
                  <a:srgbClr val="4A4C4E"/>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baseline="0">
                <a:solidFill>
                  <a:srgbClr val="4A4C4E"/>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1800" baseline="0">
                <a:solidFill>
                  <a:srgbClr val="4A4C4E"/>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tabLst>
                <a:tab pos="3411538" algn="l"/>
              </a:tabLst>
              <a:defRPr sz="1600" baseline="0">
                <a:solidFill>
                  <a:srgbClr val="4A4C4E"/>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1600" baseline="0">
                <a:solidFill>
                  <a:srgbClr val="4A4C4E"/>
                </a:solidFill>
                <a:latin typeface="+mn-lt"/>
                <a:ea typeface="ＭＳ Ｐゴシック" charset="-128"/>
                <a:cs typeface="ＭＳ Ｐゴシック"/>
              </a:defRPr>
            </a:lvl5pPr>
            <a:lvl6pPr marL="2514600" indent="-228600" algn="l" rtl="0" eaLnBrk="1" fontAlgn="base" hangingPunct="1">
              <a:spcBef>
                <a:spcPct val="20000"/>
              </a:spcBef>
              <a:spcAft>
                <a:spcPct val="0"/>
              </a:spcAft>
              <a:buChar char="»"/>
              <a:defRPr sz="1600">
                <a:solidFill>
                  <a:srgbClr val="B22C1B"/>
                </a:solidFill>
                <a:latin typeface="+mn-lt"/>
                <a:ea typeface="ＭＳ Ｐゴシック" charset="-128"/>
              </a:defRPr>
            </a:lvl6pPr>
            <a:lvl7pPr marL="2971800" indent="-228600" algn="l" rtl="0" eaLnBrk="1" fontAlgn="base" hangingPunct="1">
              <a:spcBef>
                <a:spcPct val="20000"/>
              </a:spcBef>
              <a:spcAft>
                <a:spcPct val="0"/>
              </a:spcAft>
              <a:buChar char="»"/>
              <a:defRPr sz="1600">
                <a:solidFill>
                  <a:srgbClr val="B22C1B"/>
                </a:solidFill>
                <a:latin typeface="+mn-lt"/>
                <a:ea typeface="ＭＳ Ｐゴシック" charset="-128"/>
              </a:defRPr>
            </a:lvl7pPr>
            <a:lvl8pPr marL="3429000" indent="-228600" algn="l" rtl="0" eaLnBrk="1" fontAlgn="base" hangingPunct="1">
              <a:spcBef>
                <a:spcPct val="20000"/>
              </a:spcBef>
              <a:spcAft>
                <a:spcPct val="0"/>
              </a:spcAft>
              <a:buChar char="»"/>
              <a:defRPr sz="1600">
                <a:solidFill>
                  <a:srgbClr val="B22C1B"/>
                </a:solidFill>
                <a:latin typeface="+mn-lt"/>
                <a:ea typeface="ＭＳ Ｐゴシック" charset="-128"/>
              </a:defRPr>
            </a:lvl8pPr>
            <a:lvl9pPr marL="3886200" indent="-228600" algn="l" rtl="0" eaLnBrk="1" fontAlgn="base" hangingPunct="1">
              <a:spcBef>
                <a:spcPct val="20000"/>
              </a:spcBef>
              <a:spcAft>
                <a:spcPct val="0"/>
              </a:spcAft>
              <a:buChar char="»"/>
              <a:defRPr sz="1600">
                <a:solidFill>
                  <a:srgbClr val="B22C1B"/>
                </a:solidFill>
                <a:latin typeface="+mn-lt"/>
                <a:ea typeface="ＭＳ Ｐゴシック" charset="-128"/>
              </a:defRPr>
            </a:lvl9pPr>
          </a:lstStyle>
          <a:p>
            <a:pPr marL="0" indent="0">
              <a:buFontTx/>
              <a:buNone/>
            </a:pPr>
            <a:r>
              <a:rPr lang="en-IE" kern="0" dirty="0" smtClean="0"/>
              <a:t>In practice normally a combination of the two…</a:t>
            </a:r>
            <a:endParaRPr lang="en-GB" kern="0" dirty="0"/>
          </a:p>
        </p:txBody>
      </p:sp>
    </p:spTree>
    <p:extLst>
      <p:ext uri="{BB962C8B-B14F-4D97-AF65-F5344CB8AC3E}">
        <p14:creationId xmlns:p14="http://schemas.microsoft.com/office/powerpoint/2010/main" val="2999192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Mobility and careers: ethical dilemmas…</a:t>
            </a:r>
            <a:endParaRPr lang="en-GB" dirty="0"/>
          </a:p>
        </p:txBody>
      </p:sp>
      <p:sp>
        <p:nvSpPr>
          <p:cNvPr id="3" name="Content Placeholder 2"/>
          <p:cNvSpPr>
            <a:spLocks noGrp="1"/>
          </p:cNvSpPr>
          <p:nvPr>
            <p:ph idx="1"/>
          </p:nvPr>
        </p:nvSpPr>
        <p:spPr>
          <a:xfrm>
            <a:off x="457199" y="1600200"/>
            <a:ext cx="7771141" cy="4525963"/>
          </a:xfrm>
        </p:spPr>
        <p:txBody>
          <a:bodyPr/>
          <a:lstStyle/>
          <a:p>
            <a:pPr marL="0" indent="0">
              <a:buNone/>
            </a:pPr>
            <a:r>
              <a:rPr lang="en-IE" dirty="0" smtClean="0"/>
              <a:t>“What can I do with my degree…?</a:t>
            </a:r>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r>
              <a:rPr lang="en-IE" dirty="0"/>
              <a:t>	</a:t>
            </a:r>
            <a:r>
              <a:rPr lang="en-IE" dirty="0" smtClean="0"/>
              <a:t>			“Can you move….?”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8371" b="9721"/>
          <a:stretch/>
        </p:blipFill>
        <p:spPr>
          <a:xfrm>
            <a:off x="955147" y="2420187"/>
            <a:ext cx="3184805" cy="326329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8215"/>
          <a:stretch/>
        </p:blipFill>
        <p:spPr>
          <a:xfrm>
            <a:off x="5004048" y="2420187"/>
            <a:ext cx="3089220" cy="3255649"/>
          </a:xfrm>
          <a:prstGeom prst="rect">
            <a:avLst/>
          </a:prstGeom>
        </p:spPr>
      </p:pic>
      <p:sp>
        <p:nvSpPr>
          <p:cNvPr id="6" name="TextBox 5"/>
          <p:cNvSpPr txBox="1"/>
          <p:nvPr/>
        </p:nvSpPr>
        <p:spPr>
          <a:xfrm>
            <a:off x="955147" y="6490087"/>
            <a:ext cx="3024336" cy="307777"/>
          </a:xfrm>
          <a:prstGeom prst="rect">
            <a:avLst/>
          </a:prstGeom>
          <a:noFill/>
        </p:spPr>
        <p:txBody>
          <a:bodyPr wrap="square" rtlCol="0">
            <a:spAutoFit/>
          </a:bodyPr>
          <a:lstStyle/>
          <a:p>
            <a:r>
              <a:rPr lang="en-IE" sz="1400" dirty="0" smtClean="0"/>
              <a:t>Images courtesy of pixabay.com</a:t>
            </a:r>
            <a:endParaRPr lang="en-GB" sz="1400" dirty="0"/>
          </a:p>
        </p:txBody>
      </p:sp>
    </p:spTree>
    <p:extLst>
      <p:ext uri="{BB962C8B-B14F-4D97-AF65-F5344CB8AC3E}">
        <p14:creationId xmlns:p14="http://schemas.microsoft.com/office/powerpoint/2010/main" val="35268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Practical implications</a:t>
            </a:r>
            <a:endParaRPr lang="en-GB" dirty="0"/>
          </a:p>
        </p:txBody>
      </p:sp>
      <p:sp>
        <p:nvSpPr>
          <p:cNvPr id="6" name="Content Placeholder 5"/>
          <p:cNvSpPr>
            <a:spLocks noGrp="1"/>
          </p:cNvSpPr>
          <p:nvPr>
            <p:ph idx="1"/>
          </p:nvPr>
        </p:nvSpPr>
        <p:spPr>
          <a:xfrm>
            <a:off x="457200" y="1600200"/>
            <a:ext cx="8229600" cy="4525963"/>
          </a:xfrm>
        </p:spPr>
        <p:txBody>
          <a:bodyPr/>
          <a:lstStyle/>
          <a:p>
            <a:pPr marL="0" indent="0">
              <a:buNone/>
            </a:pPr>
            <a:r>
              <a:rPr lang="en-IE" sz="2800" dirty="0"/>
              <a:t>When working with careers and employability </a:t>
            </a:r>
            <a:r>
              <a:rPr lang="en-IE" sz="2800" dirty="0" smtClean="0"/>
              <a:t>we need to: </a:t>
            </a:r>
          </a:p>
          <a:p>
            <a:r>
              <a:rPr lang="en-IE" sz="2800" dirty="0" smtClean="0"/>
              <a:t>Raise awareness of labour market geographies</a:t>
            </a:r>
          </a:p>
          <a:p>
            <a:r>
              <a:rPr lang="en-IE" sz="2800" dirty="0"/>
              <a:t>Encourage critical reflection on career development and geography</a:t>
            </a:r>
          </a:p>
          <a:p>
            <a:r>
              <a:rPr lang="en-IE" sz="2800" dirty="0" smtClean="0"/>
              <a:t>Encourage reflection on attitudes </a:t>
            </a:r>
            <a:r>
              <a:rPr lang="en-IE" sz="2800" dirty="0"/>
              <a:t>to </a:t>
            </a:r>
            <a:r>
              <a:rPr lang="en-IE" sz="2800" dirty="0" smtClean="0"/>
              <a:t>place and mobility</a:t>
            </a:r>
            <a:endParaRPr lang="en-IE" sz="2800" dirty="0"/>
          </a:p>
          <a:p>
            <a:r>
              <a:rPr lang="en-IE" sz="2800" dirty="0" smtClean="0"/>
              <a:t>Explore </a:t>
            </a:r>
            <a:r>
              <a:rPr lang="en-IE" sz="2800" dirty="0"/>
              <a:t>wider life </a:t>
            </a:r>
            <a:r>
              <a:rPr lang="en-IE" sz="2800" dirty="0" smtClean="0"/>
              <a:t>choices and circumstances</a:t>
            </a:r>
            <a:endParaRPr lang="en-IE" sz="2800" dirty="0"/>
          </a:p>
          <a:p>
            <a:endParaRPr lang="en-GB" dirty="0"/>
          </a:p>
        </p:txBody>
      </p:sp>
    </p:spTree>
    <p:extLst>
      <p:ext uri="{BB962C8B-B14F-4D97-AF65-F5344CB8AC3E}">
        <p14:creationId xmlns:p14="http://schemas.microsoft.com/office/powerpoint/2010/main" val="2810777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Implications for the university</a:t>
            </a:r>
            <a:endParaRPr lang="en-GB" dirty="0"/>
          </a:p>
        </p:txBody>
      </p:sp>
      <p:sp>
        <p:nvSpPr>
          <p:cNvPr id="3" name="Content Placeholder 2"/>
          <p:cNvSpPr>
            <a:spLocks noGrp="1"/>
          </p:cNvSpPr>
          <p:nvPr>
            <p:ph sz="half" idx="1"/>
          </p:nvPr>
        </p:nvSpPr>
        <p:spPr>
          <a:xfrm>
            <a:off x="457200" y="1600200"/>
            <a:ext cx="7643192" cy="4525963"/>
          </a:xfrm>
        </p:spPr>
        <p:txBody>
          <a:bodyPr/>
          <a:lstStyle/>
          <a:p>
            <a:pPr marL="0" indent="0">
              <a:buNone/>
            </a:pPr>
            <a:r>
              <a:rPr lang="en-IE" sz="2400" dirty="0" smtClean="0"/>
              <a:t>Our geography is central to our mission as a university. </a:t>
            </a:r>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endParaRPr lang="en-IE" sz="2400" dirty="0" smtClean="0"/>
          </a:p>
          <a:p>
            <a:pPr marL="0" indent="0">
              <a:buNone/>
            </a:pPr>
            <a:r>
              <a:rPr lang="en-IE" sz="2400" dirty="0" smtClean="0"/>
              <a:t>Geography should also be central to the way we all think about employability and careers.</a:t>
            </a:r>
          </a:p>
          <a:p>
            <a:pPr marL="0" indent="0">
              <a:buNone/>
            </a:pPr>
            <a:endParaRPr lang="en-IE" sz="2400" dirty="0" smtClean="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699" t="17450" r="19255" b="34250"/>
          <a:stretch/>
        </p:blipFill>
        <p:spPr>
          <a:xfrm>
            <a:off x="611560" y="2283344"/>
            <a:ext cx="5030216" cy="2845044"/>
          </a:xfrm>
          <a:prstGeom prst="rect">
            <a:avLst/>
          </a:prstGeom>
        </p:spPr>
      </p:pic>
      <p:sp>
        <p:nvSpPr>
          <p:cNvPr id="7" name="TextBox 6"/>
          <p:cNvSpPr txBox="1"/>
          <p:nvPr/>
        </p:nvSpPr>
        <p:spPr>
          <a:xfrm>
            <a:off x="5849914" y="2283344"/>
            <a:ext cx="3114574" cy="646331"/>
          </a:xfrm>
          <a:prstGeom prst="rect">
            <a:avLst/>
          </a:prstGeom>
          <a:noFill/>
        </p:spPr>
        <p:txBody>
          <a:bodyPr wrap="square" rtlCol="0">
            <a:spAutoFit/>
          </a:bodyPr>
          <a:lstStyle/>
          <a:p>
            <a:r>
              <a:rPr lang="en-IE" dirty="0" smtClean="0"/>
              <a:t>“The university for all of our region” – Strategic Theme 1 </a:t>
            </a:r>
            <a:endParaRPr lang="en-GB" dirty="0"/>
          </a:p>
        </p:txBody>
      </p:sp>
      <p:sp>
        <p:nvSpPr>
          <p:cNvPr id="8" name="TextBox 7"/>
          <p:cNvSpPr txBox="1"/>
          <p:nvPr/>
        </p:nvSpPr>
        <p:spPr>
          <a:xfrm>
            <a:off x="5849914" y="3112237"/>
            <a:ext cx="3114574" cy="2031325"/>
          </a:xfrm>
          <a:prstGeom prst="rect">
            <a:avLst/>
          </a:prstGeom>
          <a:noFill/>
        </p:spPr>
        <p:txBody>
          <a:bodyPr wrap="square" rtlCol="0">
            <a:spAutoFit/>
          </a:bodyPr>
          <a:lstStyle/>
          <a:p>
            <a:r>
              <a:rPr lang="en-IE" dirty="0" smtClean="0"/>
              <a:t>“Our worldwide reputation… enriched by the people, natural environment, economy, culture and heritage of our region and its communities” – Strategic  Vision </a:t>
            </a:r>
            <a:endParaRPr lang="en-GB" dirty="0"/>
          </a:p>
        </p:txBody>
      </p:sp>
      <p:sp>
        <p:nvSpPr>
          <p:cNvPr id="9" name="TextBox 8"/>
          <p:cNvSpPr txBox="1"/>
          <p:nvPr/>
        </p:nvSpPr>
        <p:spPr>
          <a:xfrm>
            <a:off x="611560" y="5168290"/>
            <a:ext cx="3024336" cy="307777"/>
          </a:xfrm>
          <a:prstGeom prst="rect">
            <a:avLst/>
          </a:prstGeom>
          <a:noFill/>
        </p:spPr>
        <p:txBody>
          <a:bodyPr wrap="square" rtlCol="0">
            <a:spAutoFit/>
          </a:bodyPr>
          <a:lstStyle/>
          <a:p>
            <a:r>
              <a:rPr lang="en-IE" sz="1400" dirty="0" smtClean="0"/>
              <a:t>Image: presenter’s own</a:t>
            </a:r>
            <a:endParaRPr lang="en-GB" sz="1400" dirty="0"/>
          </a:p>
        </p:txBody>
      </p:sp>
    </p:spTree>
    <p:extLst>
      <p:ext uri="{BB962C8B-B14F-4D97-AF65-F5344CB8AC3E}">
        <p14:creationId xmlns:p14="http://schemas.microsoft.com/office/powerpoint/2010/main" val="13425848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Aims </a:t>
            </a:r>
            <a:endParaRPr lang="en-GB" dirty="0"/>
          </a:p>
        </p:txBody>
      </p:sp>
      <p:sp>
        <p:nvSpPr>
          <p:cNvPr id="3" name="Content Placeholder 2"/>
          <p:cNvSpPr>
            <a:spLocks noGrp="1"/>
          </p:cNvSpPr>
          <p:nvPr>
            <p:ph idx="1"/>
          </p:nvPr>
        </p:nvSpPr>
        <p:spPr>
          <a:xfrm>
            <a:off x="457200" y="1600200"/>
            <a:ext cx="4186808" cy="4525963"/>
          </a:xfrm>
        </p:spPr>
        <p:txBody>
          <a:bodyPr/>
          <a:lstStyle/>
          <a:p>
            <a:r>
              <a:rPr lang="en-IE" dirty="0" smtClean="0"/>
              <a:t>Employability and careers in HE</a:t>
            </a:r>
          </a:p>
          <a:p>
            <a:r>
              <a:rPr lang="en-IE" dirty="0" smtClean="0"/>
              <a:t>Geography </a:t>
            </a:r>
          </a:p>
          <a:p>
            <a:r>
              <a:rPr lang="en-IE" dirty="0" smtClean="0"/>
              <a:t>Mobility </a:t>
            </a:r>
            <a:endParaRPr lang="en-IE" dirty="0"/>
          </a:p>
          <a:p>
            <a:r>
              <a:rPr lang="en-IE" dirty="0" smtClean="0"/>
              <a:t>Practical </a:t>
            </a:r>
            <a:r>
              <a:rPr lang="en-IE" dirty="0"/>
              <a:t>implications </a:t>
            </a:r>
            <a:endParaRPr lang="en-GB" dirty="0"/>
          </a:p>
          <a:p>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533466"/>
            <a:ext cx="4067944" cy="5423926"/>
          </a:xfrm>
          <a:prstGeom prst="rect">
            <a:avLst/>
          </a:prstGeom>
        </p:spPr>
      </p:pic>
      <p:sp>
        <p:nvSpPr>
          <p:cNvPr id="5" name="TextBox 4"/>
          <p:cNvSpPr txBox="1"/>
          <p:nvPr/>
        </p:nvSpPr>
        <p:spPr>
          <a:xfrm>
            <a:off x="611560" y="6453336"/>
            <a:ext cx="3024336" cy="307777"/>
          </a:xfrm>
          <a:prstGeom prst="rect">
            <a:avLst/>
          </a:prstGeom>
          <a:noFill/>
        </p:spPr>
        <p:txBody>
          <a:bodyPr wrap="square" rtlCol="0">
            <a:spAutoFit/>
          </a:bodyPr>
          <a:lstStyle/>
          <a:p>
            <a:r>
              <a:rPr lang="en-IE" sz="1400" dirty="0" smtClean="0"/>
              <a:t>Image: presenter’s own</a:t>
            </a:r>
            <a:endParaRPr lang="en-GB" sz="1400" dirty="0"/>
          </a:p>
        </p:txBody>
      </p:sp>
    </p:spTree>
    <p:extLst>
      <p:ext uri="{BB962C8B-B14F-4D97-AF65-F5344CB8AC3E}">
        <p14:creationId xmlns:p14="http://schemas.microsoft.com/office/powerpoint/2010/main" val="329861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smtClean="0"/>
              <a:t>Thank you</a:t>
            </a:r>
            <a:endParaRPr lang="en-GB" dirty="0"/>
          </a:p>
        </p:txBody>
      </p:sp>
      <p:sp>
        <p:nvSpPr>
          <p:cNvPr id="7" name="Content Placeholder 6"/>
          <p:cNvSpPr>
            <a:spLocks noGrp="1"/>
          </p:cNvSpPr>
          <p:nvPr>
            <p:ph idx="1"/>
          </p:nvPr>
        </p:nvSpPr>
        <p:spPr/>
        <p:txBody>
          <a:bodyPr/>
          <a:lstStyle/>
          <a:p>
            <a:endParaRPr lang="en-IE" dirty="0" smtClean="0">
              <a:ea typeface="ＭＳ Ｐゴシック" pitchFamily="34" charset="-128"/>
            </a:endParaRPr>
          </a:p>
          <a:p>
            <a:endParaRPr lang="en-IE" dirty="0">
              <a:ea typeface="ＭＳ Ｐゴシック" pitchFamily="34" charset="-128"/>
            </a:endParaRPr>
          </a:p>
          <a:p>
            <a:endParaRPr lang="en-IE" dirty="0" smtClean="0">
              <a:ea typeface="ＭＳ Ｐゴシック" pitchFamily="34" charset="-128"/>
            </a:endParaRPr>
          </a:p>
          <a:p>
            <a:pPr marL="0" indent="0">
              <a:buNone/>
            </a:pPr>
            <a:endParaRPr lang="en-IE" dirty="0" smtClean="0">
              <a:ea typeface="ＭＳ Ｐゴシック" pitchFamily="34" charset="-128"/>
            </a:endParaRPr>
          </a:p>
          <a:p>
            <a:pPr marL="0" indent="0">
              <a:buNone/>
            </a:pPr>
            <a:endParaRPr lang="en-IE" dirty="0" smtClean="0">
              <a:ea typeface="ＭＳ Ｐゴシック" pitchFamily="34" charset="-128"/>
            </a:endParaRPr>
          </a:p>
          <a:p>
            <a:r>
              <a:rPr lang="en-IE" dirty="0" smtClean="0">
                <a:ea typeface="ＭＳ Ｐゴシック" pitchFamily="34" charset="-128"/>
              </a:rPr>
              <a:t>Email</a:t>
            </a:r>
            <a:r>
              <a:rPr lang="en-IE" dirty="0">
                <a:ea typeface="ＭＳ Ｐゴシック" pitchFamily="34" charset="-128"/>
              </a:rPr>
              <a:t>: rosie.alexander@uhi.ac.uk</a:t>
            </a:r>
          </a:p>
          <a:p>
            <a:r>
              <a:rPr lang="en-IE" dirty="0">
                <a:ea typeface="ＭＳ Ｐゴシック" pitchFamily="34" charset="-128"/>
              </a:rPr>
              <a:t>Website: rosiealexander.wordpress.com</a:t>
            </a:r>
          </a:p>
          <a:p>
            <a:r>
              <a:rPr lang="en-IE" dirty="0">
                <a:ea typeface="ＭＳ Ｐゴシック" pitchFamily="34" charset="-128"/>
              </a:rPr>
              <a:t>Twitter: @rosie148</a:t>
            </a:r>
          </a:p>
          <a:p>
            <a:endParaRPr lang="en-GB" dirty="0"/>
          </a:p>
        </p:txBody>
      </p:sp>
      <p:pic>
        <p:nvPicPr>
          <p:cNvPr id="8" name="Picture 7"/>
          <p:cNvPicPr>
            <a:picLocks noChangeAspect="1"/>
          </p:cNvPicPr>
          <p:nvPr/>
        </p:nvPicPr>
        <p:blipFill rotWithShape="1">
          <a:blip r:embed="rId3"/>
          <a:srcRect l="53390" t="26075" r="3829" b="42276"/>
          <a:stretch/>
        </p:blipFill>
        <p:spPr>
          <a:xfrm>
            <a:off x="398608" y="1772816"/>
            <a:ext cx="8346785" cy="2469967"/>
          </a:xfrm>
          <a:prstGeom prst="rect">
            <a:avLst/>
          </a:prstGeom>
        </p:spPr>
      </p:pic>
      <p:sp>
        <p:nvSpPr>
          <p:cNvPr id="5" name="TextBox 4"/>
          <p:cNvSpPr txBox="1"/>
          <p:nvPr/>
        </p:nvSpPr>
        <p:spPr>
          <a:xfrm>
            <a:off x="398607" y="4242783"/>
            <a:ext cx="3024336" cy="307777"/>
          </a:xfrm>
          <a:prstGeom prst="rect">
            <a:avLst/>
          </a:prstGeom>
          <a:noFill/>
        </p:spPr>
        <p:txBody>
          <a:bodyPr wrap="square" rtlCol="0">
            <a:spAutoFit/>
          </a:bodyPr>
          <a:lstStyle/>
          <a:p>
            <a:r>
              <a:rPr lang="en-IE" sz="1400" dirty="0" smtClean="0"/>
              <a:t>Image: presenter’s own</a:t>
            </a:r>
            <a:endParaRPr lang="en-GB" sz="1400" dirty="0"/>
          </a:p>
        </p:txBody>
      </p:sp>
    </p:spTree>
    <p:extLst>
      <p:ext uri="{BB962C8B-B14F-4D97-AF65-F5344CB8AC3E}">
        <p14:creationId xmlns:p14="http://schemas.microsoft.com/office/powerpoint/2010/main" val="2685754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References</a:t>
            </a:r>
            <a:endParaRPr lang="en-GB" dirty="0"/>
          </a:p>
        </p:txBody>
      </p:sp>
      <p:sp>
        <p:nvSpPr>
          <p:cNvPr id="3" name="Content Placeholder 2"/>
          <p:cNvSpPr>
            <a:spLocks noGrp="1"/>
          </p:cNvSpPr>
          <p:nvPr>
            <p:ph idx="1"/>
          </p:nvPr>
        </p:nvSpPr>
        <p:spPr/>
        <p:txBody>
          <a:bodyPr/>
          <a:lstStyle/>
          <a:p>
            <a:pPr lvl="0"/>
            <a:r>
              <a:rPr lang="en-GB" sz="1100" dirty="0"/>
              <a:t>Alexander, R. (2015) A case study of higher education pathways of rural students</a:t>
            </a:r>
            <a:r>
              <a:rPr lang="en-GB" sz="1100" i="1" dirty="0"/>
              <a:t>. Graduate </a:t>
            </a:r>
            <a:r>
              <a:rPr lang="en-GB" sz="1100" dirty="0"/>
              <a:t> </a:t>
            </a:r>
            <a:r>
              <a:rPr lang="en-GB" sz="1100" i="1" dirty="0" smtClean="0"/>
              <a:t>Market </a:t>
            </a:r>
            <a:r>
              <a:rPr lang="en-GB" sz="1100" i="1" dirty="0"/>
              <a:t>Trends Autumn, 2015</a:t>
            </a:r>
            <a:r>
              <a:rPr lang="en-GB" sz="1100" dirty="0"/>
              <a:t>, 14-15. Retrieved </a:t>
            </a:r>
            <a:r>
              <a:rPr lang="en-GB" sz="1100" dirty="0" err="1" smtClean="0"/>
              <a:t>from:</a:t>
            </a:r>
            <a:r>
              <a:rPr lang="en-GB" sz="1100" u="sng" dirty="0" err="1" smtClean="0">
                <a:hlinkClick r:id="rId2"/>
              </a:rPr>
              <a:t>http</a:t>
            </a:r>
            <a:r>
              <a:rPr lang="en-GB" sz="1100" u="sng" dirty="0">
                <a:hlinkClick r:id="rId2"/>
              </a:rPr>
              <a:t>://www.hecsu.ac.uk/current_projects_graduate_market_trends.htm. Accessed 15 Jan 2014</a:t>
            </a:r>
            <a:endParaRPr lang="en-GB" sz="1100" dirty="0"/>
          </a:p>
          <a:p>
            <a:pPr lvl="0"/>
            <a:r>
              <a:rPr lang="en-IE" sz="1100" dirty="0"/>
              <a:t>Alexander (2017) </a:t>
            </a:r>
            <a:r>
              <a:rPr lang="en-GB" sz="1100" dirty="0"/>
              <a:t>Social justice and geographical location in career guidance, in Hooley, Sultana and Thomsen (</a:t>
            </a:r>
            <a:r>
              <a:rPr lang="en-GB" sz="1100" dirty="0" err="1"/>
              <a:t>eds</a:t>
            </a:r>
            <a:r>
              <a:rPr lang="en-GB" sz="1100" dirty="0"/>
              <a:t>) </a:t>
            </a:r>
            <a:r>
              <a:rPr lang="en-GB" sz="1100" i="1" dirty="0"/>
              <a:t>Career Guidance for Social Justice: Contesting Neoliberalism</a:t>
            </a:r>
            <a:r>
              <a:rPr lang="en-GB" sz="1100" dirty="0"/>
              <a:t>. Routledge, London.</a:t>
            </a:r>
          </a:p>
          <a:p>
            <a:pPr lvl="0"/>
            <a:r>
              <a:rPr lang="en-IE" sz="1100" dirty="0"/>
              <a:t>Alexander (forthcoming) </a:t>
            </a:r>
            <a:r>
              <a:rPr lang="en-GB" sz="1100" dirty="0"/>
              <a:t>Graduate Destinations: The Geographical Dimension, in Christie and Burke (</a:t>
            </a:r>
            <a:r>
              <a:rPr lang="en-GB" sz="1100" dirty="0" err="1"/>
              <a:t>eds</a:t>
            </a:r>
            <a:r>
              <a:rPr lang="en-GB" sz="1100" dirty="0"/>
              <a:t>) </a:t>
            </a:r>
            <a:r>
              <a:rPr lang="en-GB" sz="1100" i="1" dirty="0"/>
              <a:t>Understanding Graduate Careers: Research Policy and Practice in Context</a:t>
            </a:r>
            <a:r>
              <a:rPr lang="en-GB" sz="1100" dirty="0"/>
              <a:t>. Routledge: London</a:t>
            </a:r>
          </a:p>
          <a:p>
            <a:pPr lvl="0"/>
            <a:r>
              <a:rPr lang="en-GB" sz="1100" dirty="0"/>
              <a:t>Ball, C. (2012) Regional overview of graduate employment </a:t>
            </a:r>
            <a:r>
              <a:rPr lang="en-GB" sz="1100" i="1" dirty="0"/>
              <a:t>What do graduates do? </a:t>
            </a:r>
            <a:r>
              <a:rPr lang="en-GB" sz="1100" dirty="0"/>
              <a:t>HECSU/AGCAS p.4</a:t>
            </a:r>
          </a:p>
          <a:p>
            <a:pPr lvl="0"/>
            <a:r>
              <a:rPr lang="en-IE" sz="1100" dirty="0"/>
              <a:t>HEA (2015) Employability Framework. Available from: </a:t>
            </a:r>
            <a:r>
              <a:rPr lang="en-IE" sz="1100" u="sng" dirty="0">
                <a:hlinkClick r:id="rId3"/>
              </a:rPr>
              <a:t>https://www.heacademy.ac.uk/knowledge-hub/framework-embedding-employability-higher-education</a:t>
            </a:r>
            <a:r>
              <a:rPr lang="en-IE" sz="1100" dirty="0"/>
              <a:t> </a:t>
            </a:r>
            <a:endParaRPr lang="en-GB" sz="1100" dirty="0"/>
          </a:p>
          <a:p>
            <a:pPr lvl="0"/>
            <a:r>
              <a:rPr lang="en-IE" sz="1100" dirty="0"/>
              <a:t>Hooley, T. &amp; Sultana, R. (2016) Career guidance for social justice</a:t>
            </a:r>
            <a:r>
              <a:rPr lang="en-IE" sz="1100" i="1" dirty="0"/>
              <a:t>. Journal of the National Institute for Career Education and Counselling, 36</a:t>
            </a:r>
            <a:r>
              <a:rPr lang="en-IE" sz="1100" dirty="0"/>
              <a:t>, 2-11 </a:t>
            </a:r>
            <a:r>
              <a:rPr lang="en-IE" sz="1100" dirty="0" err="1"/>
              <a:t>doi</a:t>
            </a:r>
            <a:r>
              <a:rPr lang="en-IE" sz="1100" dirty="0"/>
              <a:t>:</a:t>
            </a:r>
            <a:r>
              <a:rPr lang="en-GB" sz="1100" u="sng" dirty="0">
                <a:hlinkClick r:id="rId4"/>
              </a:rPr>
              <a:t>10.20856/jnicec.3601</a:t>
            </a:r>
            <a:endParaRPr lang="en-GB" sz="1100" dirty="0"/>
          </a:p>
          <a:p>
            <a:pPr lvl="0"/>
            <a:r>
              <a:rPr lang="en-GB" sz="1100" dirty="0"/>
              <a:t>Kaufman, V.; Bergman, M. M. &amp; </a:t>
            </a:r>
            <a:r>
              <a:rPr lang="en-GB" sz="1100" dirty="0" err="1"/>
              <a:t>Joye</a:t>
            </a:r>
            <a:r>
              <a:rPr lang="en-GB" sz="1100" dirty="0"/>
              <a:t>, D. (2004) Motility: Mobility as Capital </a:t>
            </a:r>
            <a:r>
              <a:rPr lang="en-GB" sz="1100" i="1" dirty="0"/>
              <a:t> International Journal of Urban and Regional Research </a:t>
            </a:r>
            <a:r>
              <a:rPr lang="en-GB" sz="1100" dirty="0"/>
              <a:t>28(4) </a:t>
            </a:r>
            <a:r>
              <a:rPr lang="en-GB" sz="1100" dirty="0" smtClean="0"/>
              <a:t>pp.745-56</a:t>
            </a:r>
            <a:endParaRPr lang="en-GB" sz="1100" dirty="0"/>
          </a:p>
          <a:p>
            <a:r>
              <a:rPr lang="en-IE" sz="1100" dirty="0" smtClean="0"/>
              <a:t>ONS (2017) Annual Survey of Hours and Earnings: 2015 Provisional Results. Retrieved from: </a:t>
            </a:r>
            <a:r>
              <a:rPr lang="en-GB" sz="1100" dirty="0"/>
              <a:t>https://</a:t>
            </a:r>
            <a:r>
              <a:rPr lang="en-GB" sz="1100" dirty="0" smtClean="0"/>
              <a:t>www.ons.gov.uk/employmentandlabourmarket/peopleinwork/earningsandworkinghours/bulletins/annualsurveyofhoursandearnings/2015provisionalresults</a:t>
            </a:r>
          </a:p>
          <a:p>
            <a:pPr lvl="0"/>
            <a:r>
              <a:rPr lang="en-GB" sz="1100" dirty="0" smtClean="0"/>
              <a:t>Pennington</a:t>
            </a:r>
            <a:r>
              <a:rPr lang="en-GB" sz="1100" dirty="0"/>
              <a:t>, M; Mosley, E &amp; Sinclair, R (2013). AGCAS / AGR graduate success project: An investigation of graduate transitions, social mobility and the HEAR. AGCAS: UK.</a:t>
            </a:r>
            <a:r>
              <a:rPr lang="en-GB" sz="1100" i="1" dirty="0"/>
              <a:t> </a:t>
            </a:r>
            <a:r>
              <a:rPr lang="en-GB" sz="1100" dirty="0"/>
              <a:t>Retrieved from: </a:t>
            </a:r>
            <a:r>
              <a:rPr lang="en-GB" sz="1100" u="sng" dirty="0">
                <a:hlinkClick r:id="rId5"/>
              </a:rPr>
              <a:t>http://www.agcas.org.uk/articles/694-Graduate-Success-Project-AGCAS-findings-launched</a:t>
            </a:r>
            <a:r>
              <a:rPr lang="en-GB" sz="1100" dirty="0"/>
              <a:t> </a:t>
            </a:r>
          </a:p>
          <a:p>
            <a:pPr lvl="0"/>
            <a:r>
              <a:rPr lang="en-IE" sz="1100" dirty="0"/>
              <a:t>Purcell et al (2008) Applying for Higher Education – the Diversity of career choices, plans and expectations. HECSU: Manchester. Retrieved from </a:t>
            </a:r>
            <a:r>
              <a:rPr lang="en-IE" sz="1100" u="sng" dirty="0">
                <a:hlinkClick r:id="rId6"/>
              </a:rPr>
              <a:t>https://www.hecsu.ac.uk/assets/assets/documents/Applying_for_higher_education.pdf</a:t>
            </a:r>
            <a:r>
              <a:rPr lang="en-IE" sz="1100" dirty="0"/>
              <a:t>  </a:t>
            </a:r>
            <a:endParaRPr lang="en-GB" sz="1100" dirty="0"/>
          </a:p>
          <a:p>
            <a:pPr lvl="0"/>
            <a:r>
              <a:rPr lang="en-IE" sz="1100" dirty="0"/>
              <a:t>Purcell et al (2012) </a:t>
            </a:r>
            <a:r>
              <a:rPr lang="en-IE" sz="1100" dirty="0" err="1"/>
              <a:t>Futuretrack</a:t>
            </a:r>
            <a:r>
              <a:rPr lang="en-IE" sz="1100" dirty="0"/>
              <a:t> Stage 4: transitions into employment, further study and other outcomes. HECSU: Manchester. Retrieved from https://www.hecsu.ac.uk/assets/assets/documents/Futuretrack_Stage_4_Final_report_6th_Nov_2012.pdf</a:t>
            </a:r>
            <a:endParaRPr lang="en-GB" sz="1100" dirty="0"/>
          </a:p>
          <a:p>
            <a:pPr lvl="0"/>
            <a:r>
              <a:rPr lang="en-GB" sz="1100" dirty="0" err="1"/>
              <a:t>Soja</a:t>
            </a:r>
            <a:r>
              <a:rPr lang="en-GB" sz="1100" dirty="0"/>
              <a:t>, E. W. (2010) </a:t>
            </a:r>
            <a:r>
              <a:rPr lang="en-GB" sz="1100" i="1" dirty="0"/>
              <a:t>Seeking Spatial Justice </a:t>
            </a:r>
            <a:r>
              <a:rPr lang="en-GB" sz="1100" dirty="0"/>
              <a:t>London: University of Minnesota Press</a:t>
            </a:r>
          </a:p>
        </p:txBody>
      </p:sp>
    </p:spTree>
    <p:extLst>
      <p:ext uri="{BB962C8B-B14F-4D97-AF65-F5344CB8AC3E}">
        <p14:creationId xmlns:p14="http://schemas.microsoft.com/office/powerpoint/2010/main" val="2057453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Background</a:t>
            </a:r>
            <a:endParaRPr lang="en-GB" dirty="0"/>
          </a:p>
        </p:txBody>
      </p:sp>
      <p:sp>
        <p:nvSpPr>
          <p:cNvPr id="3" name="Content Placeholder 2"/>
          <p:cNvSpPr>
            <a:spLocks noGrp="1"/>
          </p:cNvSpPr>
          <p:nvPr>
            <p:ph idx="1"/>
          </p:nvPr>
        </p:nvSpPr>
        <p:spPr>
          <a:xfrm>
            <a:off x="457200" y="1600200"/>
            <a:ext cx="3826768" cy="4525963"/>
          </a:xfrm>
        </p:spPr>
        <p:txBody>
          <a:bodyPr/>
          <a:lstStyle/>
          <a:p>
            <a:r>
              <a:rPr lang="en-IE" dirty="0" smtClean="0"/>
              <a:t>Careers adviser for the university</a:t>
            </a:r>
          </a:p>
          <a:p>
            <a:r>
              <a:rPr lang="en-IE" dirty="0" smtClean="0"/>
              <a:t>PhD research on the career and migration pathways of HE students from Orkney and Shetland</a:t>
            </a:r>
            <a:endParaRPr lang="en-GB" dirty="0"/>
          </a:p>
        </p:txBody>
      </p:sp>
      <p:pic>
        <p:nvPicPr>
          <p:cNvPr id="4" name="Picture 3"/>
          <p:cNvPicPr>
            <a:picLocks noChangeAspect="1"/>
          </p:cNvPicPr>
          <p:nvPr/>
        </p:nvPicPr>
        <p:blipFill rotWithShape="1">
          <a:blip r:embed="rId3"/>
          <a:srcRect l="15744" t="14563" r="62107" b="11610"/>
          <a:stretch/>
        </p:blipFill>
        <p:spPr>
          <a:xfrm>
            <a:off x="4010625" y="116632"/>
            <a:ext cx="5148064" cy="6864085"/>
          </a:xfrm>
          <a:prstGeom prst="rect">
            <a:avLst/>
          </a:prstGeom>
        </p:spPr>
      </p:pic>
      <p:sp>
        <p:nvSpPr>
          <p:cNvPr id="5" name="Rectangle 4"/>
          <p:cNvSpPr/>
          <p:nvPr/>
        </p:nvSpPr>
        <p:spPr>
          <a:xfrm>
            <a:off x="0" y="1196752"/>
            <a:ext cx="4010625" cy="40344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57818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Employability in HE</a:t>
            </a:r>
            <a:endParaRPr lang="en-GB" dirty="0"/>
          </a:p>
        </p:txBody>
      </p:sp>
      <p:sp>
        <p:nvSpPr>
          <p:cNvPr id="3" name="Content Placeholder 2"/>
          <p:cNvSpPr>
            <a:spLocks noGrp="1"/>
          </p:cNvSpPr>
          <p:nvPr>
            <p:ph idx="1"/>
          </p:nvPr>
        </p:nvSpPr>
        <p:spPr>
          <a:xfrm>
            <a:off x="457200" y="1600200"/>
            <a:ext cx="4042792" cy="4525963"/>
          </a:xfrm>
        </p:spPr>
        <p:txBody>
          <a:bodyPr/>
          <a:lstStyle/>
          <a:p>
            <a:pPr marL="0" indent="0">
              <a:buNone/>
            </a:pPr>
            <a:r>
              <a:rPr lang="en-IE" dirty="0" smtClean="0"/>
              <a:t>Employability a key driver for the sector</a:t>
            </a:r>
          </a:p>
          <a:p>
            <a:r>
              <a:rPr lang="en-IE" dirty="0" smtClean="0"/>
              <a:t>HEA Employability Framework (HEA, 2015)</a:t>
            </a:r>
          </a:p>
          <a:p>
            <a:r>
              <a:rPr lang="en-IE" dirty="0" smtClean="0"/>
              <a:t>HESA statistics DLHE: sector measure</a:t>
            </a:r>
          </a:p>
          <a:p>
            <a:pPr marL="0" indent="0">
              <a:buNone/>
            </a:pPr>
            <a:endParaRPr lang="en-GB" dirty="0"/>
          </a:p>
        </p:txBody>
      </p:sp>
      <p:pic>
        <p:nvPicPr>
          <p:cNvPr id="6" name="Picture 5"/>
          <p:cNvPicPr>
            <a:picLocks noChangeAspect="1"/>
          </p:cNvPicPr>
          <p:nvPr/>
        </p:nvPicPr>
        <p:blipFill rotWithShape="1">
          <a:blip r:embed="rId3"/>
          <a:srcRect l="52167" t="16040" r="17257" b="11609"/>
          <a:stretch/>
        </p:blipFill>
        <p:spPr>
          <a:xfrm>
            <a:off x="4499992" y="1579216"/>
            <a:ext cx="4464496" cy="4331887"/>
          </a:xfrm>
          <a:prstGeom prst="rect">
            <a:avLst/>
          </a:prstGeom>
        </p:spPr>
      </p:pic>
    </p:spTree>
    <p:extLst>
      <p:ext uri="{BB962C8B-B14F-4D97-AF65-F5344CB8AC3E}">
        <p14:creationId xmlns:p14="http://schemas.microsoft.com/office/powerpoint/2010/main" val="2865453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Employability in HE</a:t>
            </a:r>
            <a:endParaRPr lang="en-GB" dirty="0"/>
          </a:p>
        </p:txBody>
      </p:sp>
      <p:sp>
        <p:nvSpPr>
          <p:cNvPr id="3" name="Content Placeholder 2"/>
          <p:cNvSpPr>
            <a:spLocks noGrp="1"/>
          </p:cNvSpPr>
          <p:nvPr>
            <p:ph idx="1"/>
          </p:nvPr>
        </p:nvSpPr>
        <p:spPr>
          <a:xfrm>
            <a:off x="457200" y="1600200"/>
            <a:ext cx="2538313" cy="4525963"/>
          </a:xfrm>
        </p:spPr>
        <p:txBody>
          <a:bodyPr/>
          <a:lstStyle/>
          <a:p>
            <a:pPr marL="0" indent="0">
              <a:buNone/>
            </a:pPr>
            <a:r>
              <a:rPr lang="en-IE" dirty="0" smtClean="0"/>
              <a:t>Employment and careers a key driver for students (Purcell </a:t>
            </a:r>
            <a:r>
              <a:rPr lang="en-IE" i="1" dirty="0" smtClean="0"/>
              <a:t>et al, </a:t>
            </a:r>
            <a:r>
              <a:rPr lang="en-IE" dirty="0" smtClean="0"/>
              <a:t>2008)</a:t>
            </a:r>
          </a:p>
        </p:txBody>
      </p:sp>
      <p:pic>
        <p:nvPicPr>
          <p:cNvPr id="4" name="Picture 3"/>
          <p:cNvPicPr>
            <a:picLocks noChangeAspect="1"/>
          </p:cNvPicPr>
          <p:nvPr/>
        </p:nvPicPr>
        <p:blipFill rotWithShape="1">
          <a:blip r:embed="rId3"/>
          <a:srcRect l="9838" t="17517" r="59155" b="13824"/>
          <a:stretch/>
        </p:blipFill>
        <p:spPr>
          <a:xfrm>
            <a:off x="2995514" y="1438673"/>
            <a:ext cx="6118595" cy="5419327"/>
          </a:xfrm>
          <a:prstGeom prst="rect">
            <a:avLst/>
          </a:prstGeom>
        </p:spPr>
      </p:pic>
    </p:spTree>
    <p:extLst>
      <p:ext uri="{BB962C8B-B14F-4D97-AF65-F5344CB8AC3E}">
        <p14:creationId xmlns:p14="http://schemas.microsoft.com/office/powerpoint/2010/main" val="1500477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Employability &amp; social justice</a:t>
            </a:r>
            <a:endParaRPr lang="en-GB" dirty="0"/>
          </a:p>
        </p:txBody>
      </p:sp>
      <p:sp>
        <p:nvSpPr>
          <p:cNvPr id="3" name="Content Placeholder 2"/>
          <p:cNvSpPr>
            <a:spLocks noGrp="1"/>
          </p:cNvSpPr>
          <p:nvPr>
            <p:ph idx="1"/>
          </p:nvPr>
        </p:nvSpPr>
        <p:spPr>
          <a:xfrm>
            <a:off x="457200" y="1600200"/>
            <a:ext cx="4330824" cy="4525963"/>
          </a:xfrm>
        </p:spPr>
        <p:txBody>
          <a:bodyPr/>
          <a:lstStyle/>
          <a:p>
            <a:pPr marL="0" indent="0">
              <a:buNone/>
            </a:pPr>
            <a:r>
              <a:rPr lang="en-IE" dirty="0" smtClean="0"/>
              <a:t>Graduate Employment varies by:</a:t>
            </a:r>
          </a:p>
          <a:p>
            <a:r>
              <a:rPr lang="en-IE" dirty="0" smtClean="0"/>
              <a:t>Subject</a:t>
            </a:r>
          </a:p>
          <a:p>
            <a:r>
              <a:rPr lang="en-IE" dirty="0" smtClean="0"/>
              <a:t>Institution</a:t>
            </a:r>
          </a:p>
          <a:p>
            <a:r>
              <a:rPr lang="en-IE" dirty="0" smtClean="0"/>
              <a:t>Social class</a:t>
            </a:r>
          </a:p>
          <a:p>
            <a:r>
              <a:rPr lang="en-IE" dirty="0" smtClean="0"/>
              <a:t>Gender</a:t>
            </a:r>
          </a:p>
          <a:p>
            <a:r>
              <a:rPr lang="en-IE" dirty="0" smtClean="0"/>
              <a:t>Ethnicity</a:t>
            </a:r>
          </a:p>
          <a:p>
            <a:endParaRPr lang="en-IE" dirty="0"/>
          </a:p>
          <a:p>
            <a:pPr marL="0" indent="0">
              <a:buNone/>
            </a:pPr>
            <a:endParaRPr lang="en-IE" dirty="0"/>
          </a:p>
          <a:p>
            <a:pPr marL="0" indent="0">
              <a:buNone/>
            </a:pPr>
            <a:endParaRPr lang="en-GB" dirty="0"/>
          </a:p>
        </p:txBody>
      </p:sp>
      <p:sp>
        <p:nvSpPr>
          <p:cNvPr id="5" name="TextBox 4"/>
          <p:cNvSpPr txBox="1"/>
          <p:nvPr/>
        </p:nvSpPr>
        <p:spPr>
          <a:xfrm>
            <a:off x="4211960" y="2492896"/>
            <a:ext cx="4320480" cy="3447098"/>
          </a:xfrm>
          <a:prstGeom prst="rect">
            <a:avLst/>
          </a:prstGeom>
          <a:noFill/>
        </p:spPr>
        <p:txBody>
          <a:bodyPr wrap="square" rtlCol="0">
            <a:spAutoFit/>
          </a:bodyPr>
          <a:lstStyle/>
          <a:p>
            <a:r>
              <a:rPr lang="en-GB" sz="2000" i="1" dirty="0" smtClean="0"/>
              <a:t>“…it </a:t>
            </a:r>
            <a:r>
              <a:rPr lang="en-GB" sz="2000" i="1" dirty="0"/>
              <a:t>remains the case that the labour market allocates </a:t>
            </a:r>
            <a:r>
              <a:rPr lang="en-GB" sz="2000" i="1" dirty="0" smtClean="0"/>
              <a:t>opportunities </a:t>
            </a:r>
            <a:r>
              <a:rPr lang="en-GB" sz="2000" i="1" dirty="0"/>
              <a:t>not just on the basis of factors such as course results and subjects studied but </a:t>
            </a:r>
            <a:r>
              <a:rPr lang="en-GB" sz="2000" i="1" dirty="0" smtClean="0"/>
              <a:t>also according </a:t>
            </a:r>
            <a:r>
              <a:rPr lang="en-GB" sz="2000" i="1" dirty="0"/>
              <a:t>to the category of university attended, the age of the graduate, ethnic </a:t>
            </a:r>
            <a:r>
              <a:rPr lang="en-GB" sz="2000" i="1" dirty="0" smtClean="0"/>
              <a:t>background </a:t>
            </a:r>
            <a:r>
              <a:rPr lang="en-GB" sz="2000" i="1" dirty="0"/>
              <a:t>and parental education</a:t>
            </a:r>
            <a:r>
              <a:rPr lang="en-GB" sz="2000" i="1" dirty="0" smtClean="0"/>
              <a:t>.” </a:t>
            </a:r>
          </a:p>
          <a:p>
            <a:r>
              <a:rPr lang="en-GB" sz="2000" dirty="0"/>
              <a:t>	</a:t>
            </a:r>
            <a:r>
              <a:rPr lang="en-GB" sz="2000" dirty="0" smtClean="0"/>
              <a:t>(Purcell et al, 2012: </a:t>
            </a:r>
            <a:r>
              <a:rPr lang="en-GB" sz="2000" dirty="0" err="1" smtClean="0"/>
              <a:t>p.xvii</a:t>
            </a:r>
            <a:r>
              <a:rPr lang="en-GB" sz="2000" dirty="0"/>
              <a:t>)</a:t>
            </a:r>
          </a:p>
          <a:p>
            <a:endParaRPr lang="en-GB" dirty="0"/>
          </a:p>
        </p:txBody>
      </p:sp>
    </p:spTree>
    <p:extLst>
      <p:ext uri="{BB962C8B-B14F-4D97-AF65-F5344CB8AC3E}">
        <p14:creationId xmlns:p14="http://schemas.microsoft.com/office/powerpoint/2010/main" val="339831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535533" cy="4525963"/>
          </a:xfrm>
        </p:spPr>
        <p:txBody>
          <a:bodyPr/>
          <a:lstStyle/>
          <a:p>
            <a:r>
              <a:rPr lang="en-IE" dirty="0" smtClean="0"/>
              <a:t>Graduate labour market: focused in South East</a:t>
            </a:r>
          </a:p>
          <a:p>
            <a:r>
              <a:rPr lang="en-IE" dirty="0" smtClean="0"/>
              <a:t>Some regional ‘hubs’ e.g. Aberdeen for engineering</a:t>
            </a:r>
          </a:p>
          <a:p>
            <a:pPr marL="0" indent="0">
              <a:buNone/>
            </a:pPr>
            <a:r>
              <a:rPr lang="en-IE" dirty="0" smtClean="0"/>
              <a:t>(Ball, 2012)</a:t>
            </a:r>
            <a:endParaRPr lang="en-GB"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4246" r="62751" b="7602"/>
          <a:stretch/>
        </p:blipFill>
        <p:spPr bwMode="auto">
          <a:xfrm>
            <a:off x="3903593" y="0"/>
            <a:ext cx="524147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IE" dirty="0" smtClean="0"/>
              <a:t>…and Geography?</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887" t="85358" r="36613" b="7065"/>
          <a:stretch/>
        </p:blipFill>
        <p:spPr>
          <a:xfrm>
            <a:off x="6264749" y="6425951"/>
            <a:ext cx="2880320" cy="432048"/>
          </a:xfrm>
          <a:prstGeom prst="rect">
            <a:avLst/>
          </a:prstGeom>
        </p:spPr>
      </p:pic>
      <p:sp>
        <p:nvSpPr>
          <p:cNvPr id="6" name="TextBox 5"/>
          <p:cNvSpPr txBox="1"/>
          <p:nvPr/>
        </p:nvSpPr>
        <p:spPr>
          <a:xfrm>
            <a:off x="611560" y="6425951"/>
            <a:ext cx="3816424" cy="369332"/>
          </a:xfrm>
          <a:prstGeom prst="rect">
            <a:avLst/>
          </a:prstGeom>
          <a:noFill/>
        </p:spPr>
        <p:txBody>
          <a:bodyPr wrap="square" rtlCol="0">
            <a:spAutoFit/>
          </a:bodyPr>
          <a:lstStyle/>
          <a:p>
            <a:r>
              <a:rPr lang="en-GB" dirty="0" smtClean="0"/>
              <a:t>Map from: ONS (2017)</a:t>
            </a:r>
            <a:endParaRPr lang="en-GB" dirty="0"/>
          </a:p>
        </p:txBody>
      </p:sp>
    </p:spTree>
    <p:extLst>
      <p:ext uri="{BB962C8B-B14F-4D97-AF65-F5344CB8AC3E}">
        <p14:creationId xmlns:p14="http://schemas.microsoft.com/office/powerpoint/2010/main" val="206109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idx="1"/>
          </p:nvPr>
        </p:nvSpPr>
        <p:spPr/>
        <p:txBody>
          <a:bodyPr/>
          <a:lstStyle/>
          <a:p>
            <a:endParaRPr lang="en-GB"/>
          </a:p>
        </p:txBody>
      </p:sp>
      <p:sp>
        <p:nvSpPr>
          <p:cNvPr id="6" name="Content Placeholder 5"/>
          <p:cNvSpPr>
            <a:spLocks noGrp="1"/>
          </p:cNvSpPr>
          <p:nvPr>
            <p:ph sz="half" idx="2"/>
          </p:nvPr>
        </p:nvSpPr>
        <p:spPr/>
        <p:txBody>
          <a:bodyPr/>
          <a:lstStyle/>
          <a:p>
            <a:endParaRPr lang="en-GB" dirty="0"/>
          </a:p>
        </p:txBody>
      </p:sp>
      <p:sp>
        <p:nvSpPr>
          <p:cNvPr id="7" name="Text Placeholder 6"/>
          <p:cNvSpPr>
            <a:spLocks noGrp="1"/>
          </p:cNvSpPr>
          <p:nvPr>
            <p:ph type="body" sz="quarter" idx="3"/>
          </p:nvPr>
        </p:nvSpPr>
        <p:spPr/>
        <p:txBody>
          <a:bodyPr/>
          <a:lstStyle/>
          <a:p>
            <a:endParaRPr lang="en-GB"/>
          </a:p>
        </p:txBody>
      </p:sp>
      <p:sp>
        <p:nvSpPr>
          <p:cNvPr id="8" name="Content Placeholder 7"/>
          <p:cNvSpPr>
            <a:spLocks noGrp="1"/>
          </p:cNvSpPr>
          <p:nvPr>
            <p:ph sz="quarter" idx="4"/>
          </p:nvPr>
        </p:nvSpPr>
        <p:spPr/>
        <p:txBody>
          <a:bodyPr/>
          <a:lstStyle/>
          <a:p>
            <a:endParaRPr lang="en-GB"/>
          </a:p>
        </p:txBody>
      </p:sp>
      <p:pic>
        <p:nvPicPr>
          <p:cNvPr id="9" name="Picture 8"/>
          <p:cNvPicPr>
            <a:picLocks noChangeAspect="1"/>
          </p:cNvPicPr>
          <p:nvPr/>
        </p:nvPicPr>
        <p:blipFill rotWithShape="1">
          <a:blip r:embed="rId3"/>
          <a:srcRect l="60336" t="35235" r="27557" b="18254"/>
          <a:stretch/>
        </p:blipFill>
        <p:spPr>
          <a:xfrm>
            <a:off x="0" y="-1"/>
            <a:ext cx="4489807" cy="6910621"/>
          </a:xfrm>
          <a:prstGeom prst="rect">
            <a:avLst/>
          </a:prstGeom>
        </p:spPr>
      </p:pic>
      <p:sp>
        <p:nvSpPr>
          <p:cNvPr id="10" name="Rectangle 9"/>
          <p:cNvSpPr/>
          <p:nvPr/>
        </p:nvSpPr>
        <p:spPr>
          <a:xfrm>
            <a:off x="179512" y="116632"/>
            <a:ext cx="2520280" cy="5040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solidFill>
                  <a:schemeClr val="tx1"/>
                </a:solidFill>
              </a:rPr>
              <a:t>% of employees in manufacturing 2013</a:t>
            </a:r>
          </a:p>
        </p:txBody>
      </p:sp>
      <p:pic>
        <p:nvPicPr>
          <p:cNvPr id="11" name="Picture 10"/>
          <p:cNvPicPr>
            <a:picLocks noChangeAspect="1"/>
          </p:cNvPicPr>
          <p:nvPr/>
        </p:nvPicPr>
        <p:blipFill rotWithShape="1">
          <a:blip r:embed="rId4"/>
          <a:srcRect l="59650" t="35235" r="27556" b="18254"/>
          <a:stretch/>
        </p:blipFill>
        <p:spPr>
          <a:xfrm>
            <a:off x="4427984" y="-1"/>
            <a:ext cx="4716017" cy="6858001"/>
          </a:xfrm>
          <a:prstGeom prst="rect">
            <a:avLst/>
          </a:prstGeom>
        </p:spPr>
      </p:pic>
      <p:sp>
        <p:nvSpPr>
          <p:cNvPr id="12" name="Rectangle 11"/>
          <p:cNvSpPr/>
          <p:nvPr/>
        </p:nvSpPr>
        <p:spPr>
          <a:xfrm>
            <a:off x="4739897" y="124142"/>
            <a:ext cx="2520280" cy="5040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IE" dirty="0" smtClean="0">
                <a:solidFill>
                  <a:schemeClr val="tx1"/>
                </a:solidFill>
                <a:latin typeface="Arial" panose="020B0604020202020204" pitchFamily="34" charset="0"/>
              </a:rPr>
              <a:t>% of employees in health 2013</a:t>
            </a:r>
            <a:endParaRPr lang="en-GB" dirty="0">
              <a:solidFill>
                <a:schemeClr val="tx1"/>
              </a:solidFill>
              <a:latin typeface="Arial" panose="020B0604020202020204" pitchFamily="34" charset="0"/>
            </a:endParaRPr>
          </a:p>
        </p:txBody>
      </p:sp>
      <p:sp>
        <p:nvSpPr>
          <p:cNvPr id="2" name="TextBox 1"/>
          <p:cNvSpPr txBox="1"/>
          <p:nvPr/>
        </p:nvSpPr>
        <p:spPr>
          <a:xfrm>
            <a:off x="1187624" y="6516784"/>
            <a:ext cx="7632848" cy="584775"/>
          </a:xfrm>
          <a:prstGeom prst="rect">
            <a:avLst/>
          </a:prstGeom>
          <a:solidFill>
            <a:schemeClr val="bg1">
              <a:lumMod val="95000"/>
            </a:schemeClr>
          </a:solidFill>
        </p:spPr>
        <p:txBody>
          <a:bodyPr wrap="square" rtlCol="0">
            <a:spAutoFit/>
          </a:bodyPr>
          <a:lstStyle/>
          <a:p>
            <a:r>
              <a:rPr lang="en-IE" sz="1400" dirty="0"/>
              <a:t>Data from: </a:t>
            </a:r>
            <a:r>
              <a:rPr lang="en-GB" sz="1400" dirty="0"/>
              <a:t>http://www.neighbourhood.statistics.gov.uk/HTMLDocs/dvc198/index.html</a:t>
            </a:r>
          </a:p>
          <a:p>
            <a:endParaRPr lang="en-GB" dirty="0"/>
          </a:p>
        </p:txBody>
      </p:sp>
    </p:spTree>
    <p:extLst>
      <p:ext uri="{BB962C8B-B14F-4D97-AF65-F5344CB8AC3E}">
        <p14:creationId xmlns:p14="http://schemas.microsoft.com/office/powerpoint/2010/main" val="3972476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2" name="Title 1"/>
          <p:cNvSpPr>
            <a:spLocks noGrp="1"/>
          </p:cNvSpPr>
          <p:nvPr>
            <p:ph type="title"/>
          </p:nvPr>
        </p:nvSpPr>
        <p:spPr/>
        <p:txBody>
          <a:bodyPr/>
          <a:lstStyle/>
          <a:p>
            <a:r>
              <a:rPr lang="en-IE" dirty="0" smtClean="0"/>
              <a:t>Solution to geographical inequality: mobility</a:t>
            </a:r>
            <a:endParaRPr lang="en-GB" dirty="0"/>
          </a:p>
        </p:txBody>
      </p:sp>
      <p:sp>
        <p:nvSpPr>
          <p:cNvPr id="3" name="Content Placeholder 2"/>
          <p:cNvSpPr>
            <a:spLocks noGrp="1"/>
          </p:cNvSpPr>
          <p:nvPr>
            <p:ph idx="1"/>
          </p:nvPr>
        </p:nvSpPr>
        <p:spPr>
          <a:xfrm>
            <a:off x="457200" y="1600200"/>
            <a:ext cx="8939336" cy="4525963"/>
          </a:xfrm>
        </p:spPr>
        <p:txBody>
          <a:bodyPr/>
          <a:lstStyle/>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endParaRPr lang="en-IE" dirty="0"/>
          </a:p>
          <a:p>
            <a:pPr marL="0" indent="0">
              <a:buNone/>
            </a:pPr>
            <a:endParaRPr lang="en-IE" dirty="0" smtClean="0"/>
          </a:p>
          <a:p>
            <a:pPr marL="0" indent="0">
              <a:buNone/>
            </a:pPr>
            <a:r>
              <a:rPr lang="en-IE" dirty="0"/>
              <a:t>	</a:t>
            </a:r>
            <a:r>
              <a:rPr lang="en-IE" dirty="0" smtClean="0"/>
              <a:t>			</a:t>
            </a:r>
            <a:endParaRPr lang="en-GB" dirty="0"/>
          </a:p>
        </p:txBody>
      </p:sp>
      <p:sp>
        <p:nvSpPr>
          <p:cNvPr id="5" name="TextBox 4"/>
          <p:cNvSpPr txBox="1"/>
          <p:nvPr/>
        </p:nvSpPr>
        <p:spPr>
          <a:xfrm>
            <a:off x="6948264" y="6346838"/>
            <a:ext cx="3024336" cy="307777"/>
          </a:xfrm>
          <a:prstGeom prst="rect">
            <a:avLst/>
          </a:prstGeom>
          <a:noFill/>
        </p:spPr>
        <p:txBody>
          <a:bodyPr wrap="square" rtlCol="0">
            <a:spAutoFit/>
          </a:bodyPr>
          <a:lstStyle/>
          <a:p>
            <a:r>
              <a:rPr lang="en-IE" sz="1400" dirty="0" smtClean="0"/>
              <a:t>Image courtesy of pixabay.com</a:t>
            </a:r>
            <a:endParaRPr lang="en-GB" sz="1400" dirty="0"/>
          </a:p>
        </p:txBody>
      </p:sp>
    </p:spTree>
    <p:extLst>
      <p:ext uri="{BB962C8B-B14F-4D97-AF65-F5344CB8AC3E}">
        <p14:creationId xmlns:p14="http://schemas.microsoft.com/office/powerpoint/2010/main" val="4072930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university">
  <a:themeElements>
    <a:clrScheme name="ThinkUHI-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nkUHI-Master">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hinkUHI-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nkUHI-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nkUHI-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nkUHI-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nkUHI-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nkUHI-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nkUHI-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nkUHI-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nkUHI-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nkUHI-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nkUHI-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nkUHI-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13442</TotalTime>
  <Words>1261</Words>
  <Application>Microsoft Office PowerPoint</Application>
  <PresentationFormat>On-screen Show (4:3)</PresentationFormat>
  <Paragraphs>179</Paragraphs>
  <Slides>21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Calibri</vt:lpstr>
      <vt:lpstr>Myriad Pro</vt:lpstr>
      <vt:lpstr>university</vt:lpstr>
      <vt:lpstr>Employability and Careers: the Highlands and Islands context</vt:lpstr>
      <vt:lpstr>Aims </vt:lpstr>
      <vt:lpstr>Background</vt:lpstr>
      <vt:lpstr>Employability in HE</vt:lpstr>
      <vt:lpstr>Employability in HE</vt:lpstr>
      <vt:lpstr>Employability &amp; social justice</vt:lpstr>
      <vt:lpstr>…and Geography?</vt:lpstr>
      <vt:lpstr>PowerPoint Presentation</vt:lpstr>
      <vt:lpstr>Solution to geographical inequality: mobility</vt:lpstr>
      <vt:lpstr>Mobility: the moral imperative</vt:lpstr>
      <vt:lpstr>However, mobility is complex…</vt:lpstr>
      <vt:lpstr>Mobility in the Highlands and Islands</vt:lpstr>
      <vt:lpstr>Interrelates with other elements of disadvantage</vt:lpstr>
      <vt:lpstr>Practical implications for Higher Education</vt:lpstr>
      <vt:lpstr>The status quo</vt:lpstr>
      <vt:lpstr>Institutional, service and staff responses</vt:lpstr>
      <vt:lpstr>Mobility and careers: ethical dilemmas…</vt:lpstr>
      <vt:lpstr>Practical implications</vt:lpstr>
      <vt:lpstr>Implications for the university</vt:lpstr>
      <vt:lpstr>Thank you</vt:lpstr>
      <vt:lpstr>References</vt:lpstr>
    </vt:vector>
  </TitlesOfParts>
  <Company>UHI Millennium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alexander-slides</dc:title>
  <dc:creator>EO01AN</dc:creator>
  <cp:lastModifiedBy>Heather Fotheringham</cp:lastModifiedBy>
  <cp:revision>331</cp:revision>
  <cp:lastPrinted>2017-10-25T16:02:04Z</cp:lastPrinted>
  <dcterms:created xsi:type="dcterms:W3CDTF">2011-02-01T14:31:52Z</dcterms:created>
  <dcterms:modified xsi:type="dcterms:W3CDTF">2018-09-20T08:43:01Z</dcterms:modified>
</cp:coreProperties>
</file>