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5"/>
    <p:sldMasterId id="2147483780" r:id="rId6"/>
  </p:sldMasterIdLst>
  <p:notesMasterIdLst>
    <p:notesMasterId r:id="rId18"/>
  </p:notesMasterIdLst>
  <p:sldIdLst>
    <p:sldId id="4129" r:id="rId7"/>
    <p:sldId id="258" r:id="rId8"/>
    <p:sldId id="4121" r:id="rId9"/>
    <p:sldId id="265" r:id="rId10"/>
    <p:sldId id="4092" r:id="rId11"/>
    <p:sldId id="271" r:id="rId12"/>
    <p:sldId id="4124" r:id="rId13"/>
    <p:sldId id="4126" r:id="rId14"/>
    <p:sldId id="4125" r:id="rId15"/>
    <p:sldId id="4127" r:id="rId16"/>
    <p:sldId id="4128" r:id="rId17"/>
  </p:sldIdLst>
  <p:sldSz cx="12192000" cy="6858000"/>
  <p:notesSz cx="6858000" cy="9144000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72163"/>
    <a:srgbClr val="711471"/>
    <a:srgbClr val="030101"/>
    <a:srgbClr val="942092"/>
    <a:srgbClr val="582463"/>
    <a:srgbClr val="4B4C4E"/>
    <a:srgbClr val="717073"/>
    <a:srgbClr val="642566"/>
    <a:srgbClr val="642066"/>
    <a:srgbClr val="B22C1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292" autoAdjust="0"/>
    <p:restoredTop sz="94607" autoAdjust="0"/>
  </p:normalViewPr>
  <p:slideViewPr>
    <p:cSldViewPr>
      <p:cViewPr varScale="1">
        <p:scale>
          <a:sx n="111" d="100"/>
          <a:sy n="111" d="100"/>
        </p:scale>
        <p:origin x="248" y="56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1" Type="http://schemas.openxmlformats.org/officeDocument/2006/relationships/slide" Target="slides/slide5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9.xml"/><Relationship Id="rId10" Type="http://schemas.openxmlformats.org/officeDocument/2006/relationships/slide" Target="slides/slide4.xml"/><Relationship Id="rId19" Type="http://schemas.openxmlformats.org/officeDocument/2006/relationships/presProps" Target="presProps.xml"/><Relationship Id="rId4" Type="http://schemas.openxmlformats.org/officeDocument/2006/relationships/customXml" Target="../customXml/item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5CCB763-AB02-AC4D-BC8D-58A39E56041E}" type="doc">
      <dgm:prSet loTypeId="urn:microsoft.com/office/officeart/2005/8/layout/default" loCatId="list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BD0B0E5A-4F6A-ED45-80C3-371D4E6E2392}">
      <dgm:prSet phldrT="[Text]"/>
      <dgm:spPr>
        <a:solidFill>
          <a:srgbClr val="711471"/>
        </a:solidFill>
      </dgm:spPr>
      <dgm:t>
        <a:bodyPr/>
        <a:lstStyle/>
        <a:p>
          <a:r>
            <a:rPr lang="en-GB" dirty="0"/>
            <a:t>Community</a:t>
          </a:r>
        </a:p>
      </dgm:t>
    </dgm:pt>
    <dgm:pt modelId="{5BBB5B7C-E024-F64D-9830-08CAA525EC74}" type="parTrans" cxnId="{41428465-0DBE-804B-939A-CF94DC045C4F}">
      <dgm:prSet/>
      <dgm:spPr/>
      <dgm:t>
        <a:bodyPr/>
        <a:lstStyle/>
        <a:p>
          <a:endParaRPr lang="en-GB"/>
        </a:p>
      </dgm:t>
    </dgm:pt>
    <dgm:pt modelId="{FA62755F-9DE0-FD47-9B4B-A6E0CCE2CE7A}" type="sibTrans" cxnId="{41428465-0DBE-804B-939A-CF94DC045C4F}">
      <dgm:prSet/>
      <dgm:spPr/>
      <dgm:t>
        <a:bodyPr/>
        <a:lstStyle/>
        <a:p>
          <a:endParaRPr lang="en-GB"/>
        </a:p>
      </dgm:t>
    </dgm:pt>
    <dgm:pt modelId="{F2D9540B-A2E4-A946-96ED-65C2D7E9D6F8}">
      <dgm:prSet phldrT="[Text]"/>
      <dgm:spPr>
        <a:solidFill>
          <a:srgbClr val="711471"/>
        </a:solidFill>
      </dgm:spPr>
      <dgm:t>
        <a:bodyPr/>
        <a:lstStyle/>
        <a:p>
          <a:r>
            <a:rPr lang="en-GB" dirty="0"/>
            <a:t>Government</a:t>
          </a:r>
        </a:p>
      </dgm:t>
    </dgm:pt>
    <dgm:pt modelId="{FBC0F41F-13D5-E347-9052-FA03F65E4CB9}" type="parTrans" cxnId="{B9C47501-DCF5-4046-B489-BFFBE56A6ED4}">
      <dgm:prSet/>
      <dgm:spPr/>
      <dgm:t>
        <a:bodyPr/>
        <a:lstStyle/>
        <a:p>
          <a:endParaRPr lang="en-GB"/>
        </a:p>
      </dgm:t>
    </dgm:pt>
    <dgm:pt modelId="{D00207FE-30FC-1A41-9CAB-3026AEB06107}" type="sibTrans" cxnId="{B9C47501-DCF5-4046-B489-BFFBE56A6ED4}">
      <dgm:prSet/>
      <dgm:spPr/>
      <dgm:t>
        <a:bodyPr/>
        <a:lstStyle/>
        <a:p>
          <a:endParaRPr lang="en-GB"/>
        </a:p>
      </dgm:t>
    </dgm:pt>
    <dgm:pt modelId="{23275B0A-0533-9E4C-89B7-0F18C518443C}">
      <dgm:prSet phldrT="[Text]"/>
      <dgm:spPr>
        <a:solidFill>
          <a:srgbClr val="711471"/>
        </a:solidFill>
      </dgm:spPr>
      <dgm:t>
        <a:bodyPr/>
        <a:lstStyle/>
        <a:p>
          <a:r>
            <a:rPr lang="en-GB" dirty="0"/>
            <a:t>University</a:t>
          </a:r>
        </a:p>
      </dgm:t>
    </dgm:pt>
    <dgm:pt modelId="{7D53E396-5CFE-2D42-A42F-D19CA1D2514C}" type="parTrans" cxnId="{F094867B-03D3-C643-B7D9-7086100224C6}">
      <dgm:prSet/>
      <dgm:spPr/>
      <dgm:t>
        <a:bodyPr/>
        <a:lstStyle/>
        <a:p>
          <a:endParaRPr lang="en-GB"/>
        </a:p>
      </dgm:t>
    </dgm:pt>
    <dgm:pt modelId="{8BDC28D2-F4F3-424F-B37E-C17F70BFA912}" type="sibTrans" cxnId="{F094867B-03D3-C643-B7D9-7086100224C6}">
      <dgm:prSet/>
      <dgm:spPr/>
      <dgm:t>
        <a:bodyPr/>
        <a:lstStyle/>
        <a:p>
          <a:endParaRPr lang="en-GB"/>
        </a:p>
      </dgm:t>
    </dgm:pt>
    <dgm:pt modelId="{D4B6C2E8-99A0-B447-AD8E-56AA6039FDB9}" type="pres">
      <dgm:prSet presAssocID="{85CCB763-AB02-AC4D-BC8D-58A39E56041E}" presName="diagram" presStyleCnt="0">
        <dgm:presLayoutVars>
          <dgm:dir/>
          <dgm:resizeHandles val="exact"/>
        </dgm:presLayoutVars>
      </dgm:prSet>
      <dgm:spPr/>
    </dgm:pt>
    <dgm:pt modelId="{C42570A9-46FE-BD4C-8884-F97B78AF8217}" type="pres">
      <dgm:prSet presAssocID="{BD0B0E5A-4F6A-ED45-80C3-371D4E6E2392}" presName="node" presStyleLbl="node1" presStyleIdx="0" presStyleCnt="3">
        <dgm:presLayoutVars>
          <dgm:bulletEnabled val="1"/>
        </dgm:presLayoutVars>
      </dgm:prSet>
      <dgm:spPr/>
    </dgm:pt>
    <dgm:pt modelId="{EEA9653D-D389-014E-A421-5EE9C8D41127}" type="pres">
      <dgm:prSet presAssocID="{FA62755F-9DE0-FD47-9B4B-A6E0CCE2CE7A}" presName="sibTrans" presStyleCnt="0"/>
      <dgm:spPr/>
    </dgm:pt>
    <dgm:pt modelId="{BD5D929D-31F6-BD46-9537-2C3017CDA1F2}" type="pres">
      <dgm:prSet presAssocID="{F2D9540B-A2E4-A946-96ED-65C2D7E9D6F8}" presName="node" presStyleLbl="node1" presStyleIdx="1" presStyleCnt="3">
        <dgm:presLayoutVars>
          <dgm:bulletEnabled val="1"/>
        </dgm:presLayoutVars>
      </dgm:prSet>
      <dgm:spPr/>
    </dgm:pt>
    <dgm:pt modelId="{AD505567-75FC-9147-86C9-553E0BD8CD9E}" type="pres">
      <dgm:prSet presAssocID="{D00207FE-30FC-1A41-9CAB-3026AEB06107}" presName="sibTrans" presStyleCnt="0"/>
      <dgm:spPr/>
    </dgm:pt>
    <dgm:pt modelId="{D346575A-916B-BC44-A1D7-FF76849E3EBA}" type="pres">
      <dgm:prSet presAssocID="{23275B0A-0533-9E4C-89B7-0F18C518443C}" presName="node" presStyleLbl="node1" presStyleIdx="2" presStyleCnt="3">
        <dgm:presLayoutVars>
          <dgm:bulletEnabled val="1"/>
        </dgm:presLayoutVars>
      </dgm:prSet>
      <dgm:spPr/>
    </dgm:pt>
  </dgm:ptLst>
  <dgm:cxnLst>
    <dgm:cxn modelId="{B9C47501-DCF5-4046-B489-BFFBE56A6ED4}" srcId="{85CCB763-AB02-AC4D-BC8D-58A39E56041E}" destId="{F2D9540B-A2E4-A946-96ED-65C2D7E9D6F8}" srcOrd="1" destOrd="0" parTransId="{FBC0F41F-13D5-E347-9052-FA03F65E4CB9}" sibTransId="{D00207FE-30FC-1A41-9CAB-3026AEB06107}"/>
    <dgm:cxn modelId="{45C49A37-11C9-ED40-AF0C-AE51FA8A8F2C}" type="presOf" srcId="{23275B0A-0533-9E4C-89B7-0F18C518443C}" destId="{D346575A-916B-BC44-A1D7-FF76849E3EBA}" srcOrd="0" destOrd="0" presId="urn:microsoft.com/office/officeart/2005/8/layout/default"/>
    <dgm:cxn modelId="{A009E751-8345-0244-B974-1514B3585865}" type="presOf" srcId="{85CCB763-AB02-AC4D-BC8D-58A39E56041E}" destId="{D4B6C2E8-99A0-B447-AD8E-56AA6039FDB9}" srcOrd="0" destOrd="0" presId="urn:microsoft.com/office/officeart/2005/8/layout/default"/>
    <dgm:cxn modelId="{41428465-0DBE-804B-939A-CF94DC045C4F}" srcId="{85CCB763-AB02-AC4D-BC8D-58A39E56041E}" destId="{BD0B0E5A-4F6A-ED45-80C3-371D4E6E2392}" srcOrd="0" destOrd="0" parTransId="{5BBB5B7C-E024-F64D-9830-08CAA525EC74}" sibTransId="{FA62755F-9DE0-FD47-9B4B-A6E0CCE2CE7A}"/>
    <dgm:cxn modelId="{F094867B-03D3-C643-B7D9-7086100224C6}" srcId="{85CCB763-AB02-AC4D-BC8D-58A39E56041E}" destId="{23275B0A-0533-9E4C-89B7-0F18C518443C}" srcOrd="2" destOrd="0" parTransId="{7D53E396-5CFE-2D42-A42F-D19CA1D2514C}" sibTransId="{8BDC28D2-F4F3-424F-B37E-C17F70BFA912}"/>
    <dgm:cxn modelId="{CFA3EFCE-DF8F-4B45-99BC-14B58B046301}" type="presOf" srcId="{BD0B0E5A-4F6A-ED45-80C3-371D4E6E2392}" destId="{C42570A9-46FE-BD4C-8884-F97B78AF8217}" srcOrd="0" destOrd="0" presId="urn:microsoft.com/office/officeart/2005/8/layout/default"/>
    <dgm:cxn modelId="{F379FEEB-8691-4446-97FF-08F31CEC644B}" type="presOf" srcId="{F2D9540B-A2E4-A946-96ED-65C2D7E9D6F8}" destId="{BD5D929D-31F6-BD46-9537-2C3017CDA1F2}" srcOrd="0" destOrd="0" presId="urn:microsoft.com/office/officeart/2005/8/layout/default"/>
    <dgm:cxn modelId="{E926B13B-B68F-F748-9208-EFD5698992EF}" type="presParOf" srcId="{D4B6C2E8-99A0-B447-AD8E-56AA6039FDB9}" destId="{C42570A9-46FE-BD4C-8884-F97B78AF8217}" srcOrd="0" destOrd="0" presId="urn:microsoft.com/office/officeart/2005/8/layout/default"/>
    <dgm:cxn modelId="{E77CBE25-E84B-924A-BA5A-00CCBAA23922}" type="presParOf" srcId="{D4B6C2E8-99A0-B447-AD8E-56AA6039FDB9}" destId="{EEA9653D-D389-014E-A421-5EE9C8D41127}" srcOrd="1" destOrd="0" presId="urn:microsoft.com/office/officeart/2005/8/layout/default"/>
    <dgm:cxn modelId="{9B184606-942F-334E-927F-253BD6FD3CB6}" type="presParOf" srcId="{D4B6C2E8-99A0-B447-AD8E-56AA6039FDB9}" destId="{BD5D929D-31F6-BD46-9537-2C3017CDA1F2}" srcOrd="2" destOrd="0" presId="urn:microsoft.com/office/officeart/2005/8/layout/default"/>
    <dgm:cxn modelId="{4BE949C1-AEF4-4847-B9A2-A7341BEDF035}" type="presParOf" srcId="{D4B6C2E8-99A0-B447-AD8E-56AA6039FDB9}" destId="{AD505567-75FC-9147-86C9-553E0BD8CD9E}" srcOrd="3" destOrd="0" presId="urn:microsoft.com/office/officeart/2005/8/layout/default"/>
    <dgm:cxn modelId="{71BA9149-B5A6-9D46-827A-4BE9855174DC}" type="presParOf" srcId="{D4B6C2E8-99A0-B447-AD8E-56AA6039FDB9}" destId="{D346575A-916B-BC44-A1D7-FF76849E3EBA}" srcOrd="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42570A9-46FE-BD4C-8884-F97B78AF8217}">
      <dsp:nvSpPr>
        <dsp:cNvPr id="0" name=""/>
        <dsp:cNvSpPr/>
      </dsp:nvSpPr>
      <dsp:spPr>
        <a:xfrm>
          <a:off x="0" y="502799"/>
          <a:ext cx="1873333" cy="1123999"/>
        </a:xfrm>
        <a:prstGeom prst="rect">
          <a:avLst/>
        </a:prstGeom>
        <a:solidFill>
          <a:srgbClr val="711471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/>
            <a:t>Community</a:t>
          </a:r>
        </a:p>
      </dsp:txBody>
      <dsp:txXfrm>
        <a:off x="0" y="502799"/>
        <a:ext cx="1873333" cy="1123999"/>
      </dsp:txXfrm>
    </dsp:sp>
    <dsp:sp modelId="{BD5D929D-31F6-BD46-9537-2C3017CDA1F2}">
      <dsp:nvSpPr>
        <dsp:cNvPr id="0" name=""/>
        <dsp:cNvSpPr/>
      </dsp:nvSpPr>
      <dsp:spPr>
        <a:xfrm>
          <a:off x="2060666" y="502799"/>
          <a:ext cx="1873333" cy="1123999"/>
        </a:xfrm>
        <a:prstGeom prst="rect">
          <a:avLst/>
        </a:prstGeom>
        <a:solidFill>
          <a:srgbClr val="711471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/>
            <a:t>Government</a:t>
          </a:r>
        </a:p>
      </dsp:txBody>
      <dsp:txXfrm>
        <a:off x="2060666" y="502799"/>
        <a:ext cx="1873333" cy="1123999"/>
      </dsp:txXfrm>
    </dsp:sp>
    <dsp:sp modelId="{D346575A-916B-BC44-A1D7-FF76849E3EBA}">
      <dsp:nvSpPr>
        <dsp:cNvPr id="0" name=""/>
        <dsp:cNvSpPr/>
      </dsp:nvSpPr>
      <dsp:spPr>
        <a:xfrm>
          <a:off x="4121332" y="502799"/>
          <a:ext cx="1873333" cy="1123999"/>
        </a:xfrm>
        <a:prstGeom prst="rect">
          <a:avLst/>
        </a:prstGeom>
        <a:solidFill>
          <a:srgbClr val="711471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/>
            <a:t>University</a:t>
          </a:r>
        </a:p>
      </dsp:txBody>
      <dsp:txXfrm>
        <a:off x="4121332" y="502799"/>
        <a:ext cx="1873333" cy="112399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9C5BCF-FD91-154E-8E73-5D52FC8FF980}" type="datetimeFigureOut">
              <a:rPr lang="en-US" smtClean="0"/>
              <a:t>10/23/21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39A034-3641-7542-992C-ECF925DEEC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12918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>
            <a:lvl1pPr algn="ctr">
              <a:defRPr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Tx/>
              <a:buNone/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609600" y="6238876"/>
            <a:ext cx="2844800" cy="476251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aseline="0">
                <a:solidFill>
                  <a:srgbClr val="572163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4165600" y="6245226"/>
            <a:ext cx="3860800" cy="476251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aseline="0">
                <a:solidFill>
                  <a:srgbClr val="572163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8737600" y="6245226"/>
            <a:ext cx="2844800" cy="476251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aseline="0">
                <a:solidFill>
                  <a:srgbClr val="572163"/>
                </a:solidFill>
              </a:defRPr>
            </a:lvl1pPr>
          </a:lstStyle>
          <a:p>
            <a:pPr>
              <a:defRPr/>
            </a:pPr>
            <a:fld id="{10FCD4DD-47A1-4E29-A5D5-F9622AC957A3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52" y="188640"/>
            <a:ext cx="3671650" cy="121821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4DED86-FF62-3044-BEB3-2A3BEB885D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AFE11F-05CF-5640-986A-767CC4EFC7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BD6526-1085-294D-95A1-650577DB07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6E50AAC-5665-104F-B09B-9DAF6934A28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EA698AB-BBD3-B748-BF4B-360195E2984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70540E5-B5EA-3845-A1F9-B15C025D8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1BB31B-33F3-254C-90D5-114B85AF3394}" type="datetimeFigureOut">
              <a:rPr lang="en-US" smtClean="0"/>
              <a:t>10/23/21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68FE157-9DDC-5647-BEE5-845076A4D9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664AC33-A292-F543-A45C-5252A071F2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DC487-0225-8A4E-A818-7E5925F00F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5281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680D58-FCAC-6B4C-BB29-4E2CF0AFF6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A0E714-B612-AE40-9945-55C79F4286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1BB31B-33F3-254C-90D5-114B85AF3394}" type="datetimeFigureOut">
              <a:rPr lang="en-US" smtClean="0"/>
              <a:t>10/23/21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457D871-4C34-4E4A-B1F3-77EF3D6707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3CC0811-124D-4648-8464-9474FEFC80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DC487-0225-8A4E-A818-7E5925F00F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3558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2F0D7F9-B958-6D43-9BF8-391DE000D7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1BB31B-33F3-254C-90D5-114B85AF3394}" type="datetimeFigureOut">
              <a:rPr lang="en-US" smtClean="0"/>
              <a:t>10/23/21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95BCBE3-AAC6-5846-BC0E-95D2FE76EC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5493CA-D326-7D4B-85E6-A160167491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DC487-0225-8A4E-A818-7E5925F00F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9072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AA6F0F-1934-8D41-8D54-D33AF4629B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F43E78-7A6C-F740-A579-4B47E11263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3D026E-C194-2445-9827-9A3AAD2BE8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4F0510-6D54-A14C-B39F-8D7F5319F8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1BB31B-33F3-254C-90D5-114B85AF3394}" type="datetimeFigureOut">
              <a:rPr lang="en-US" smtClean="0"/>
              <a:t>10/23/21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720468-8332-4B45-8975-65DAA3A4C1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747CE7-88B1-CF43-9F25-5BFD4E0F97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DC487-0225-8A4E-A818-7E5925F00F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4436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9A8C18-C284-1D4A-AA7E-6D808985FA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7AB1CA4-E738-1147-A8FB-2871260440B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EF30809-9C21-1842-8A42-A8F515C7C4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17C4544-92A2-3B44-BD53-AE40097B77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1BB31B-33F3-254C-90D5-114B85AF3394}" type="datetimeFigureOut">
              <a:rPr lang="en-US" smtClean="0"/>
              <a:t>10/23/21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7395FF3-0DD3-FF4D-A713-34D20F3F69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AE5E3D-A227-004F-9DA6-571555D2F7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DC487-0225-8A4E-A818-7E5925F00F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6941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308FE-53DE-F249-8BB8-0D4E65E714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D78A341-6056-D847-B243-8E1FBC666F2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5AFCFF-C289-9544-ACF8-0F48BDC061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1BB31B-33F3-254C-90D5-114B85AF3394}" type="datetimeFigureOut">
              <a:rPr lang="en-US" smtClean="0"/>
              <a:t>10/23/21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49EA68-A9BE-E94C-99DB-96E0CC9CE7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357F74-9845-D147-930E-B5850040F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DC487-0225-8A4E-A818-7E5925F00F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77041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2279A38-0292-4543-B019-85B3D0632A5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A7421F7-57EC-3A46-BDD8-EEC7735AA2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AF4F3E-78EF-0B4E-A162-30171F4B2E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1BB31B-33F3-254C-90D5-114B85AF3394}" type="datetimeFigureOut">
              <a:rPr lang="en-US" smtClean="0"/>
              <a:t>10/23/21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700BB5-7EDE-1F4B-BB90-471EB8A7A1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0EFA56-E17E-B541-B943-91815CA747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DC487-0225-8A4E-A818-7E5925F00F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3548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rgbClr val="572163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aseline="0">
                <a:solidFill>
                  <a:srgbClr val="4A4C4E"/>
                </a:solidFill>
              </a:defRPr>
            </a:lvl1pPr>
            <a:lvl2pPr>
              <a:defRPr baseline="0">
                <a:solidFill>
                  <a:srgbClr val="4A4C4E"/>
                </a:solidFill>
              </a:defRPr>
            </a:lvl2pPr>
            <a:lvl3pPr>
              <a:defRPr baseline="0">
                <a:solidFill>
                  <a:srgbClr val="4A4C4E"/>
                </a:solidFill>
              </a:defRPr>
            </a:lvl3pPr>
            <a:lvl4pPr>
              <a:defRPr baseline="0">
                <a:solidFill>
                  <a:srgbClr val="4A4C4E"/>
                </a:solidFill>
              </a:defRPr>
            </a:lvl4pPr>
            <a:lvl5pPr>
              <a:defRPr baseline="0">
                <a:solidFill>
                  <a:srgbClr val="4A4C4E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0513" y="6208804"/>
            <a:ext cx="563773" cy="53256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rgbClr val="57216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2400" b="1" baseline="0">
                <a:solidFill>
                  <a:schemeClr val="tx1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 baseline="0">
                <a:solidFill>
                  <a:schemeClr val="tx1"/>
                </a:solidFill>
              </a:defRPr>
            </a:lvl1pPr>
            <a:lvl2pPr>
              <a:defRPr sz="2000" baseline="0">
                <a:solidFill>
                  <a:schemeClr val="tx1"/>
                </a:solidFill>
              </a:defRPr>
            </a:lvl2pPr>
            <a:lvl3pPr>
              <a:defRPr sz="1800" baseline="0">
                <a:solidFill>
                  <a:schemeClr val="tx1"/>
                </a:solidFill>
              </a:defRPr>
            </a:lvl3pPr>
            <a:lvl4pPr>
              <a:defRPr sz="1600" baseline="0">
                <a:solidFill>
                  <a:schemeClr val="tx1"/>
                </a:solidFill>
              </a:defRPr>
            </a:lvl4pPr>
            <a:lvl5pPr>
              <a:defRPr sz="1600" baseline="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4"/>
            <a:ext cx="5389033" cy="639763"/>
          </a:xfrm>
        </p:spPr>
        <p:txBody>
          <a:bodyPr anchor="b"/>
          <a:lstStyle>
            <a:lvl1pPr marL="0" indent="0">
              <a:buNone/>
              <a:defRPr sz="2400" b="1" baseline="0">
                <a:solidFill>
                  <a:schemeClr val="tx1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 baseline="0">
                <a:solidFill>
                  <a:schemeClr val="tx1"/>
                </a:solidFill>
              </a:defRPr>
            </a:lvl1pPr>
            <a:lvl2pPr>
              <a:defRPr sz="2000" baseline="0">
                <a:solidFill>
                  <a:schemeClr val="tx1"/>
                </a:solidFill>
              </a:defRPr>
            </a:lvl2pPr>
            <a:lvl3pPr>
              <a:defRPr sz="1800" baseline="0">
                <a:solidFill>
                  <a:schemeClr val="tx1"/>
                </a:solidFill>
              </a:defRPr>
            </a:lvl3pPr>
            <a:lvl4pPr>
              <a:defRPr sz="1600" baseline="0">
                <a:solidFill>
                  <a:schemeClr val="tx1"/>
                </a:solidFill>
              </a:defRPr>
            </a:lvl4pPr>
            <a:lvl5pPr>
              <a:defRPr sz="1600" baseline="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0513" y="6208804"/>
            <a:ext cx="563773" cy="53256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9D55F4-5B11-B240-B60D-C1E1B6BE63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11F5E6-8C49-A54F-AC5E-F2BAB0A24A5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55146B1-3B10-CA45-B587-924CDDC281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4620812-98EA-6948-8BF4-746E1485CD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3D48D-8756-4344-96C3-C756C2F259D4}" type="datetimeFigureOut">
              <a:rPr lang="en-US" smtClean="0"/>
              <a:t>10/19/21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1A7FCE-C431-044C-89AC-3A04A5A3A3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5ADEE9-C0AF-6744-A49E-23CDC94E82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57AF7B-4880-334C-9824-A06AA13967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35940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2F0D7F9-B958-6D43-9BF8-391DE000D7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1BB31B-33F3-254C-90D5-114B85AF3394}" type="datetimeFigureOut">
              <a:rPr lang="en-US" smtClean="0"/>
              <a:t>10/23/21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95BCBE3-AAC6-5846-BC0E-95D2FE76EC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5493CA-D326-7D4B-85E6-A160167491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DC487-0225-8A4E-A818-7E5925F00F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3014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D8C1A4-A11F-CE4D-B44A-FBEF8404F8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1B7F110-4A00-6A4C-806A-DA0E6CA1B6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FB38C2-1351-C342-893C-13E794E8E7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1BB31B-33F3-254C-90D5-114B85AF3394}" type="datetimeFigureOut">
              <a:rPr lang="en-US" smtClean="0"/>
              <a:t>10/23/21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3C72E5-AAB6-A448-9A86-8D20A26C40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BE846E-3CD3-CE44-9880-6B1BFAA361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DC487-0225-8A4E-A818-7E5925F00F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3464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3DD69A-D5C2-9E4E-8A89-F4295C8733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3780F2-985D-D24C-8F23-F3F07DCF76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607D67-25BC-5043-9434-BB34027CB7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1BB31B-33F3-254C-90D5-114B85AF3394}" type="datetimeFigureOut">
              <a:rPr lang="en-US" smtClean="0"/>
              <a:t>10/23/21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835AC2-98C1-2C4E-993A-23360DEAD5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9B8496-98B9-D24C-B131-CDD009C522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DC487-0225-8A4E-A818-7E5925F00F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7239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BCBAF2-59E4-A340-9DFD-B7C6873EC9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71B8AC-1020-094D-890C-9A7D5820F1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A9D225-E89F-994F-87DD-39FB3AD42E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1BB31B-33F3-254C-90D5-114B85AF3394}" type="datetimeFigureOut">
              <a:rPr lang="en-US" smtClean="0"/>
              <a:t>10/23/21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D901FA-38B1-3241-8F2E-7EE9B1ECC8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9381AB-7801-4B4E-B5EB-E9B76E831E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DC487-0225-8A4E-A818-7E5925F00F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2841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1E9CB-263F-DF4D-889E-55959FD317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A3774A-7AA1-C044-9D56-BECE82D2E65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C87C7CF-B2F8-CC47-8128-012638CEE9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435B82-28C6-B140-8A11-40938C6CFC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1BB31B-33F3-254C-90D5-114B85AF3394}" type="datetimeFigureOut">
              <a:rPr lang="en-US" smtClean="0"/>
              <a:t>10/23/21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579AC9-7AE2-C841-AD28-9BAE9644B8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7BADEF-267E-9C42-B40D-844F53692B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DC487-0225-8A4E-A818-7E5925F00F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56720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9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2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69" r:id="rId2"/>
    <p:sldLayoutId id="2147483772" r:id="rId3"/>
    <p:sldLayoutId id="2147483793" r:id="rId4"/>
    <p:sldLayoutId id="2147483794" r:id="rId5"/>
  </p:sldLayoutIdLst>
  <p:hf sldNum="0"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572163"/>
          </a:solidFill>
          <a:latin typeface="+mj-lt"/>
          <a:ea typeface="ＭＳ Ｐゴシック" charset="-128"/>
          <a:cs typeface="ＭＳ Ｐゴシック" charset="-128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572163"/>
          </a:solidFill>
          <a:latin typeface="Myriad Pro" charset="0"/>
          <a:ea typeface="ＭＳ Ｐゴシック" charset="-128"/>
          <a:cs typeface="ＭＳ Ｐゴシック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572163"/>
          </a:solidFill>
          <a:latin typeface="Myriad Pro" charset="0"/>
          <a:ea typeface="ＭＳ Ｐゴシック" charset="-128"/>
          <a:cs typeface="ＭＳ Ｐゴシック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572163"/>
          </a:solidFill>
          <a:latin typeface="Myriad Pro" charset="0"/>
          <a:ea typeface="ＭＳ Ｐゴシック" charset="-128"/>
          <a:cs typeface="ＭＳ Ｐゴシック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572163"/>
          </a:solidFill>
          <a:latin typeface="Myriad Pro" charset="0"/>
          <a:ea typeface="ＭＳ Ｐゴシック" charset="-128"/>
          <a:cs typeface="ＭＳ Ｐゴシック" charset="-128"/>
        </a:defRPr>
      </a:lvl5pPr>
      <a:lvl6pPr marL="457189"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B22C1B"/>
          </a:solidFill>
          <a:latin typeface="Myriad Pro" charset="0"/>
        </a:defRPr>
      </a:lvl6pPr>
      <a:lvl7pPr marL="914377"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B22C1B"/>
          </a:solidFill>
          <a:latin typeface="Myriad Pro" charset="0"/>
        </a:defRPr>
      </a:lvl7pPr>
      <a:lvl8pPr marL="1371566"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B22C1B"/>
          </a:solidFill>
          <a:latin typeface="Myriad Pro" charset="0"/>
        </a:defRPr>
      </a:lvl8pPr>
      <a:lvl9pPr marL="1828754"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B22C1B"/>
          </a:solidFill>
          <a:latin typeface="Myriad Pro" charset="0"/>
        </a:defRPr>
      </a:lvl9pPr>
    </p:titleStyle>
    <p:bodyStyle>
      <a:lvl1pPr marL="342891" indent="-342891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Arial" panose="020B0604020202020204" pitchFamily="34" charset="0"/>
          <a:ea typeface="ＭＳ Ｐゴシック" charset="-128"/>
          <a:cs typeface="Arial" panose="020B0604020202020204" pitchFamily="34" charset="0"/>
        </a:defRPr>
      </a:lvl1pPr>
      <a:lvl2pPr marL="742932" indent="-285744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panose="020B0604020202020204" pitchFamily="34" charset="0"/>
          <a:ea typeface="ＭＳ Ｐゴシック" charset="-128"/>
          <a:cs typeface="Arial" panose="020B0604020202020204" pitchFamily="34" charset="0"/>
        </a:defRPr>
      </a:lvl2pPr>
      <a:lvl3pPr marL="1142971" indent="-228594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panose="020B0604020202020204" pitchFamily="34" charset="0"/>
          <a:ea typeface="ＭＳ Ｐゴシック" charset="-128"/>
          <a:cs typeface="Arial" panose="020B0604020202020204" pitchFamily="34" charset="0"/>
        </a:defRPr>
      </a:lvl3pPr>
      <a:lvl4pPr marL="1600160" indent="-228594" algn="l" rtl="0" eaLnBrk="1" fontAlgn="base" hangingPunct="1">
        <a:spcBef>
          <a:spcPct val="20000"/>
        </a:spcBef>
        <a:spcAft>
          <a:spcPct val="0"/>
        </a:spcAft>
        <a:buChar char="–"/>
        <a:tabLst>
          <a:tab pos="3411453" algn="l"/>
        </a:tabLst>
        <a:defRPr sz="2000">
          <a:solidFill>
            <a:schemeClr val="tx1"/>
          </a:solidFill>
          <a:latin typeface="Arial" panose="020B0604020202020204" pitchFamily="34" charset="0"/>
          <a:ea typeface="ＭＳ Ｐゴシック" charset="-128"/>
          <a:cs typeface="Arial" panose="020B0604020202020204" pitchFamily="34" charset="0"/>
        </a:defRPr>
      </a:lvl4pPr>
      <a:lvl5pPr marL="2057349" indent="-228594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anose="020B0604020202020204" pitchFamily="34" charset="0"/>
          <a:ea typeface="ＭＳ Ｐゴシック" charset="-128"/>
          <a:cs typeface="Arial" panose="020B0604020202020204" pitchFamily="34" charset="0"/>
        </a:defRPr>
      </a:lvl5pPr>
      <a:lvl6pPr marL="2514537" indent="-228594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B22C1B"/>
          </a:solidFill>
          <a:latin typeface="+mn-lt"/>
          <a:ea typeface="ＭＳ Ｐゴシック" charset="-128"/>
        </a:defRPr>
      </a:lvl6pPr>
      <a:lvl7pPr marL="2971726" indent="-228594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B22C1B"/>
          </a:solidFill>
          <a:latin typeface="+mn-lt"/>
          <a:ea typeface="ＭＳ Ｐゴシック" charset="-128"/>
        </a:defRPr>
      </a:lvl7pPr>
      <a:lvl8pPr marL="3428914" indent="-228594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B22C1B"/>
          </a:solidFill>
          <a:latin typeface="+mn-lt"/>
          <a:ea typeface="ＭＳ Ｐゴシック" charset="-128"/>
        </a:defRPr>
      </a:lvl8pPr>
      <a:lvl9pPr marL="3886103" indent="-228594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B22C1B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4E331AD-8209-2648-B92F-8A66AA9EB0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696E82-4CB2-A142-AB37-0C2C7E09E8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F872C9-8BBB-4A48-843E-0F6EA8E4A0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1BB31B-33F3-254C-90D5-114B85AF3394}" type="datetimeFigureOut">
              <a:rPr lang="en-US" smtClean="0"/>
              <a:t>10/23/21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2F759B-593C-164A-8BC0-67FC9426037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A49E18-77F2-3D42-AE35-47DE5E70D7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EDC487-0225-8A4E-A818-7E5925F00F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3485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diagramLayout" Target="../diagrams/layout1.xml"/><Relationship Id="rId7" Type="http://schemas.openxmlformats.org/officeDocument/2006/relationships/image" Target="../media/image8.jp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6264F4-BC93-014B-BFD2-FCF8C773AC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E6FBE6-E248-494D-8576-552D92F91CC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solidFill>
                <a:schemeClr val="bg1"/>
              </a:solidFill>
            </a:endParaRPr>
          </a:p>
        </p:txBody>
      </p:sp>
      <p:pic>
        <p:nvPicPr>
          <p:cNvPr id="4" name="Picture 3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38F01260-9D0F-5B46-9E1D-BF8AAFD064C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FB604871-16C9-7749-B279-7AEB702CA30D}"/>
              </a:ext>
            </a:extLst>
          </p:cNvPr>
          <p:cNvSpPr txBox="1">
            <a:spLocks/>
          </p:cNvSpPr>
          <p:nvPr/>
        </p:nvSpPr>
        <p:spPr>
          <a:xfrm>
            <a:off x="815413" y="2693987"/>
            <a:ext cx="7269832" cy="14700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dirty="0">
                <a:solidFill>
                  <a:schemeClr val="bg1"/>
                </a:solidFill>
              </a:rPr>
              <a:t>Foundation Conference and Public Meeting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9C4FAC47-AE21-4547-A846-F48E341E7749}"/>
              </a:ext>
            </a:extLst>
          </p:cNvPr>
          <p:cNvSpPr txBox="1">
            <a:spLocks/>
          </p:cNvSpPr>
          <p:nvPr/>
        </p:nvSpPr>
        <p:spPr>
          <a:xfrm>
            <a:off x="815413" y="4682066"/>
            <a:ext cx="8534400" cy="175260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US" dirty="0">
                <a:solidFill>
                  <a:schemeClr val="bg1"/>
                </a:solidFill>
              </a:rPr>
              <a:t>Vice Chancellor’s Annual Report 2021</a:t>
            </a:r>
          </a:p>
          <a:p>
            <a:pPr fontAlgn="auto">
              <a:spcAft>
                <a:spcPts val="0"/>
              </a:spcAft>
            </a:pPr>
            <a:endParaRPr lang="en-US" dirty="0">
              <a:solidFill>
                <a:schemeClr val="bg1"/>
              </a:solidFill>
            </a:endParaRPr>
          </a:p>
          <a:p>
            <a:pPr fontAlgn="auto">
              <a:spcAft>
                <a:spcPts val="0"/>
              </a:spcAft>
            </a:pPr>
            <a:r>
              <a:rPr lang="en-US" b="1" dirty="0">
                <a:solidFill>
                  <a:schemeClr val="bg1"/>
                </a:solidFill>
              </a:rPr>
              <a:t>Professor Todd Walker</a:t>
            </a:r>
            <a:endParaRPr lang="en-US" dirty="0">
              <a:solidFill>
                <a:schemeClr val="bg1"/>
              </a:solidFill>
            </a:endParaRPr>
          </a:p>
          <a:p>
            <a:pPr fontAlgn="auto">
              <a:spcAft>
                <a:spcPts val="0"/>
              </a:spcAft>
            </a:pPr>
            <a:r>
              <a:rPr lang="en-US" dirty="0">
                <a:solidFill>
                  <a:schemeClr val="bg1"/>
                </a:solidFill>
              </a:rPr>
              <a:t>Principal and Vice Chancellor</a:t>
            </a:r>
          </a:p>
        </p:txBody>
      </p:sp>
    </p:spTree>
    <p:extLst>
      <p:ext uri="{BB962C8B-B14F-4D97-AF65-F5344CB8AC3E}">
        <p14:creationId xmlns:p14="http://schemas.microsoft.com/office/powerpoint/2010/main" val="25563510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6F36D6-26E7-A141-8FE2-6C6D158CA4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572163"/>
                </a:solidFill>
              </a:rPr>
              <a:t>Achievements – UHI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7DB914-622D-EE4A-B636-E1DF994BCA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The ‘Islands Matter’ collaborative programme has been set up to strengthen the university’s world-leading pan-island research activities and nurture global networking connections.</a:t>
            </a:r>
          </a:p>
          <a:p>
            <a:r>
              <a:rPr lang="en-GB" dirty="0"/>
              <a:t>The £9 million life sciences innovation centre is a partnership project between the University of the Highlands and Islands and Highlands and Islands Enterprise.</a:t>
            </a:r>
          </a:p>
          <a:p>
            <a:r>
              <a:rPr lang="en-GB" dirty="0"/>
              <a:t>Professor Jeffrey D. Sachs, a world-renowned economics professor, bestselling author and global leader in sustainable development, will deliver the University of the Highlands and Islands 2021 annual lecture.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56022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E05A9DD-945F-3343-9004-1906845ED0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5400" y="1556792"/>
            <a:ext cx="10363200" cy="1470025"/>
          </a:xfrm>
        </p:spPr>
        <p:txBody>
          <a:bodyPr/>
          <a:lstStyle/>
          <a:p>
            <a:r>
              <a:rPr lang="en-US" dirty="0"/>
              <a:t>Thank you </a:t>
            </a:r>
          </a:p>
        </p:txBody>
      </p:sp>
      <p:pic>
        <p:nvPicPr>
          <p:cNvPr id="7" name="Picture 6" descr="A picture containing text, grass, building, megalith&#10;&#10;Description automatically generated">
            <a:extLst>
              <a:ext uri="{FF2B5EF4-FFF2-40B4-BE49-F238E27FC236}">
                <a16:creationId xmlns:a16="http://schemas.microsoft.com/office/drawing/2014/main" id="{AB18CD27-CC2D-234F-97CD-EDE4BD4112D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0000"/>
          <a:stretch/>
        </p:blipFill>
        <p:spPr>
          <a:xfrm>
            <a:off x="247650" y="3429000"/>
            <a:ext cx="11696700" cy="328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7405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EC1CDC-A883-8548-BF01-17679B7A89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A611670-1CB2-8D43-9742-CB7E19C4A2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268760"/>
            <a:ext cx="5386917" cy="639763"/>
          </a:xfrm>
        </p:spPr>
        <p:txBody>
          <a:bodyPr/>
          <a:lstStyle/>
          <a:p>
            <a:r>
              <a:rPr lang="en-US" dirty="0"/>
              <a:t>Changes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6AD1B0-5F6A-304E-AE15-6BF1765BE6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" y="1908521"/>
            <a:ext cx="5386917" cy="1614165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New Leadership </a:t>
            </a:r>
          </a:p>
          <a:p>
            <a:pPr marL="0" indent="0">
              <a:buNone/>
            </a:pPr>
            <a:r>
              <a:rPr lang="en-US" dirty="0"/>
              <a:t>New Strategic Plan </a:t>
            </a:r>
          </a:p>
          <a:p>
            <a:pPr marL="0" indent="0">
              <a:buNone/>
            </a:pPr>
            <a:r>
              <a:rPr lang="en-US" dirty="0"/>
              <a:t>New Structures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2455957-7474-164E-9CA0-D77315A9A65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93370" y="1268760"/>
            <a:ext cx="5389033" cy="639763"/>
          </a:xfrm>
        </p:spPr>
        <p:txBody>
          <a:bodyPr/>
          <a:lstStyle/>
          <a:p>
            <a:r>
              <a:rPr lang="en-US" dirty="0"/>
              <a:t>Achievements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97A7B6D-16D8-F345-A921-6AB6DF03CE2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93370" y="1908521"/>
            <a:ext cx="5389033" cy="3951288"/>
          </a:xfrm>
        </p:spPr>
        <p:txBody>
          <a:bodyPr/>
          <a:lstStyle/>
          <a:p>
            <a:r>
              <a:rPr lang="en-US" dirty="0"/>
              <a:t>Student Outcome</a:t>
            </a:r>
          </a:p>
          <a:p>
            <a:r>
              <a:rPr lang="en-US" dirty="0"/>
              <a:t>Staff Outcomes</a:t>
            </a:r>
          </a:p>
        </p:txBody>
      </p:sp>
      <p:pic>
        <p:nvPicPr>
          <p:cNvPr id="8" name="Picture 7" descr="A body of water with buildings along it&#10;&#10;Description automatically generated with low confidence">
            <a:extLst>
              <a:ext uri="{FF2B5EF4-FFF2-40B4-BE49-F238E27FC236}">
                <a16:creationId xmlns:a16="http://schemas.microsoft.com/office/drawing/2014/main" id="{7BE9257A-449F-B541-80E9-0ADBEA5A5E0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0066" b="2123"/>
          <a:stretch/>
        </p:blipFill>
        <p:spPr>
          <a:xfrm>
            <a:off x="247650" y="3573016"/>
            <a:ext cx="11696700" cy="3145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8206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E21AFDC5-5878-6246-AD7A-B068FC2C88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Leadership 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52608C8-BCB0-E54A-8A2C-4FBF1C602A5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Vice Chancellor 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01ECC68E-5E76-5546-AED3-ED78DCBAB4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Chair of Court </a:t>
            </a:r>
          </a:p>
        </p:txBody>
      </p:sp>
      <p:pic>
        <p:nvPicPr>
          <p:cNvPr id="17" name="Content Placeholder 7" descr="A person sitting at a table&#10;&#10;Description automatically generated">
            <a:extLst>
              <a:ext uri="{FF2B5EF4-FFF2-40B4-BE49-F238E27FC236}">
                <a16:creationId xmlns:a16="http://schemas.microsoft.com/office/drawing/2014/main" id="{0002B1E9-CDEA-4E4A-A04F-CEEFDD1876B8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 rotWithShape="1">
          <a:blip r:embed="rId2"/>
          <a:srcRect l="21898" r="11400"/>
          <a:stretch/>
        </p:blipFill>
        <p:spPr>
          <a:xfrm>
            <a:off x="6098355" y="2420888"/>
            <a:ext cx="3961305" cy="3951288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pic>
        <p:nvPicPr>
          <p:cNvPr id="26" name="Content Placeholder 25" descr="A person in a suit holding a cell phone&#10;&#10;Description automatically generated with low confidence">
            <a:extLst>
              <a:ext uri="{FF2B5EF4-FFF2-40B4-BE49-F238E27FC236}">
                <a16:creationId xmlns:a16="http://schemas.microsoft.com/office/drawing/2014/main" id="{27DDD8D0-3F66-7C46-85C0-EBF13239842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74851" y="2292352"/>
            <a:ext cx="3651330" cy="3951288"/>
          </a:xfrm>
        </p:spPr>
      </p:pic>
    </p:spTree>
    <p:extLst>
      <p:ext uri="{BB962C8B-B14F-4D97-AF65-F5344CB8AC3E}">
        <p14:creationId xmlns:p14="http://schemas.microsoft.com/office/powerpoint/2010/main" val="15618942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r>
              <a:rPr lang="en-US" baseline="0" dirty="0"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New Strategic Plan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2137D310-D2CD-45E6-A324-DBE473149B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/>
          <a:lstStyle/>
          <a:p>
            <a:endParaRPr lang="en-US"/>
          </a:p>
        </p:txBody>
      </p:sp>
      <p:pic>
        <p:nvPicPr>
          <p:cNvPr id="8" name="Content Placeholder 7" descr="Calendar&#10;&#10;Description automatically generated with medium confidence">
            <a:extLst>
              <a:ext uri="{FF2B5EF4-FFF2-40B4-BE49-F238E27FC236}">
                <a16:creationId xmlns:a16="http://schemas.microsoft.com/office/drawing/2014/main" id="{69A6B193-AB90-3E49-9FF3-2EB5CFF23C3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r="3543" b="-1"/>
          <a:stretch/>
        </p:blipFill>
        <p:spPr>
          <a:xfrm>
            <a:off x="609600" y="2174875"/>
            <a:ext cx="5386917" cy="3951288"/>
          </a:xfrm>
          <a:noFill/>
        </p:spPr>
      </p:pic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DFCA969E-E3CB-41EE-A0E8-6ADA7A8FDC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93370" y="1535114"/>
            <a:ext cx="5389033" cy="639763"/>
          </a:xfrm>
        </p:spPr>
        <p:txBody>
          <a:bodyPr/>
          <a:lstStyle/>
          <a:p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88F196E-AE5A-3649-8646-E330A3D3D085}"/>
              </a:ext>
            </a:extLst>
          </p:cNvPr>
          <p:cNvSpPr txBox="1"/>
          <p:nvPr/>
        </p:nvSpPr>
        <p:spPr bwMode="auto">
          <a:xfrm>
            <a:off x="6193370" y="2174875"/>
            <a:ext cx="5389033" cy="3951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pPr>
              <a:spcBef>
                <a:spcPct val="20000"/>
              </a:spcBef>
            </a:pP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The Daring to be Different strategic plan signals a shift in thinking, one for which our partnership is well prepared, and sets an ambition of becoming more engaged with our communities and more enterprising in our activity. </a:t>
            </a:r>
          </a:p>
        </p:txBody>
      </p:sp>
    </p:spTree>
    <p:extLst>
      <p:ext uri="{BB962C8B-B14F-4D97-AF65-F5344CB8AC3E}">
        <p14:creationId xmlns:p14="http://schemas.microsoft.com/office/powerpoint/2010/main" val="3416544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1D0868-9FCC-174B-8C5D-4D25B90C1F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392" y="4509120"/>
            <a:ext cx="4550664" cy="2129586"/>
          </a:xfrm>
          <a:noFill/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600" i="1" dirty="0"/>
              <a:t>“T</a:t>
            </a:r>
            <a:r>
              <a:rPr lang="en-US" sz="2600" i="1" kern="1200" dirty="0">
                <a:latin typeface="+mj-lt"/>
                <a:ea typeface="+mj-ea"/>
                <a:cs typeface="+mj-cs"/>
              </a:rPr>
              <a:t>here is an opportunity to create a renewed relationship between university, government and community in the post-covid recovery”</a:t>
            </a:r>
            <a:endParaRPr lang="en-US" sz="2600" kern="1200" dirty="0">
              <a:latin typeface="+mj-lt"/>
              <a:ea typeface="+mj-ea"/>
              <a:cs typeface="+mj-cs"/>
            </a:endParaRPr>
          </a:p>
        </p:txBody>
      </p:sp>
      <p:graphicFrame>
        <p:nvGraphicFramePr>
          <p:cNvPr id="37" name="Content Placeholder 5">
            <a:extLst>
              <a:ext uri="{FF2B5EF4-FFF2-40B4-BE49-F238E27FC236}">
                <a16:creationId xmlns:a16="http://schemas.microsoft.com/office/drawing/2014/main" id="{72A46A5B-7200-0D49-B7F6-304C3E6EA0B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57091235"/>
              </p:ext>
            </p:extLst>
          </p:nvPr>
        </p:nvGraphicFramePr>
        <p:xfrm>
          <a:off x="5486080" y="4018143"/>
          <a:ext cx="5994666" cy="21295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3" name="TextBox 22">
            <a:extLst>
              <a:ext uri="{FF2B5EF4-FFF2-40B4-BE49-F238E27FC236}">
                <a16:creationId xmlns:a16="http://schemas.microsoft.com/office/drawing/2014/main" id="{868F8EC5-CD15-D54B-B83E-85E38188E45F}"/>
              </a:ext>
            </a:extLst>
          </p:cNvPr>
          <p:cNvSpPr txBox="1"/>
          <p:nvPr/>
        </p:nvSpPr>
        <p:spPr>
          <a:xfrm>
            <a:off x="6637594" y="5701704"/>
            <a:ext cx="41617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800" dirty="0">
                <a:solidFill>
                  <a:schemeClr val="bg1"/>
                </a:solidFill>
              </a:rPr>
              <a:t>The New Social Contract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9F658826-0AAB-494A-A548-6AC67B30508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6647" r="16647"/>
          <a:stretch/>
        </p:blipFill>
        <p:spPr>
          <a:xfrm>
            <a:off x="1090306" y="975797"/>
            <a:ext cx="3157838" cy="3157838"/>
          </a:xfrm>
          <a:prstGeom prst="rect">
            <a:avLst/>
          </a:prstGeom>
        </p:spPr>
      </p:pic>
      <p:pic>
        <p:nvPicPr>
          <p:cNvPr id="43" name="Picture 42" descr="A picture containing indoor, several&#10;&#10;Description automatically generated">
            <a:extLst>
              <a:ext uri="{FF2B5EF4-FFF2-40B4-BE49-F238E27FC236}">
                <a16:creationId xmlns:a16="http://schemas.microsoft.com/office/drawing/2014/main" id="{A116D8AF-234C-3C4C-A71A-3A46C156940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6138" t="-582" r="17318" b="582"/>
          <a:stretch/>
        </p:blipFill>
        <p:spPr>
          <a:xfrm>
            <a:off x="4529257" y="978278"/>
            <a:ext cx="3157838" cy="3157838"/>
          </a:xfrm>
          <a:prstGeom prst="rect">
            <a:avLst/>
          </a:prstGeom>
        </p:spPr>
      </p:pic>
      <p:pic>
        <p:nvPicPr>
          <p:cNvPr id="50" name="Content Placeholder 49" descr="A picture containing person, academic costume, group, crowd&#10;&#10;Description automatically generated">
            <a:extLst>
              <a:ext uri="{FF2B5EF4-FFF2-40B4-BE49-F238E27FC236}">
                <a16:creationId xmlns:a16="http://schemas.microsoft.com/office/drawing/2014/main" id="{8F6374DF-AB7A-504E-965B-331EBFFEEED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9"/>
          <a:srcRect l="12500" r="12500"/>
          <a:stretch/>
        </p:blipFill>
        <p:spPr>
          <a:xfrm>
            <a:off x="7968208" y="980728"/>
            <a:ext cx="3152907" cy="3152907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B52C62D-EA32-4147-98A3-1BCB3C916BDC}"/>
              </a:ext>
            </a:extLst>
          </p:cNvPr>
          <p:cNvSpPr txBox="1"/>
          <p:nvPr/>
        </p:nvSpPr>
        <p:spPr>
          <a:xfrm>
            <a:off x="3143672" y="332656"/>
            <a:ext cx="6480720" cy="369332"/>
          </a:xfrm>
          <a:prstGeom prst="rect">
            <a:avLst/>
          </a:prstGeom>
          <a:solidFill>
            <a:srgbClr val="71147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A NEW SOCIAL CONTRACT</a:t>
            </a:r>
          </a:p>
        </p:txBody>
      </p:sp>
    </p:spTree>
    <p:extLst>
      <p:ext uri="{BB962C8B-B14F-4D97-AF65-F5344CB8AC3E}">
        <p14:creationId xmlns:p14="http://schemas.microsoft.com/office/powerpoint/2010/main" val="28341364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E2091DD-ECBA-7E42-840E-AF97710362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416" y="548680"/>
            <a:ext cx="10991436" cy="5616624"/>
          </a:xfrm>
          <a:prstGeom prst="rect">
            <a:avLst/>
          </a:prstGeom>
        </p:spPr>
      </p:pic>
      <p:sp>
        <p:nvSpPr>
          <p:cNvPr id="4" name="Right Arrow 3">
            <a:extLst>
              <a:ext uri="{FF2B5EF4-FFF2-40B4-BE49-F238E27FC236}">
                <a16:creationId xmlns:a16="http://schemas.microsoft.com/office/drawing/2014/main" id="{E65E8FF4-CA24-E643-A8B2-BE11E88464E9}"/>
              </a:ext>
            </a:extLst>
          </p:cNvPr>
          <p:cNvSpPr/>
          <p:nvPr/>
        </p:nvSpPr>
        <p:spPr>
          <a:xfrm>
            <a:off x="191344" y="2898401"/>
            <a:ext cx="504056" cy="5040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ight Arrow 4">
            <a:extLst>
              <a:ext uri="{FF2B5EF4-FFF2-40B4-BE49-F238E27FC236}">
                <a16:creationId xmlns:a16="http://schemas.microsoft.com/office/drawing/2014/main" id="{E4B61338-31E6-FC49-A7C7-9A13669B2BDC}"/>
              </a:ext>
            </a:extLst>
          </p:cNvPr>
          <p:cNvSpPr/>
          <p:nvPr/>
        </p:nvSpPr>
        <p:spPr>
          <a:xfrm>
            <a:off x="191344" y="4077072"/>
            <a:ext cx="504056" cy="5040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Arrow 5">
            <a:extLst>
              <a:ext uri="{FF2B5EF4-FFF2-40B4-BE49-F238E27FC236}">
                <a16:creationId xmlns:a16="http://schemas.microsoft.com/office/drawing/2014/main" id="{4CBC4FBA-8530-B445-A18E-5EEC5054E0D5}"/>
              </a:ext>
            </a:extLst>
          </p:cNvPr>
          <p:cNvSpPr/>
          <p:nvPr/>
        </p:nvSpPr>
        <p:spPr>
          <a:xfrm>
            <a:off x="180631" y="5445224"/>
            <a:ext cx="504056" cy="5040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208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CE473DE-0CA0-1E42-84A9-894C658E0C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49196"/>
          </a:xfrm>
        </p:spPr>
        <p:txBody>
          <a:bodyPr/>
          <a:lstStyle/>
          <a:p>
            <a:r>
              <a:rPr lang="en-US">
                <a:solidFill>
                  <a:srgbClr val="5721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Portfolios</a:t>
            </a:r>
            <a:endParaRPr lang="en-US" dirty="0">
              <a:solidFill>
                <a:srgbClr val="57216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CBFBB613-8708-214C-84E8-487D9D6341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275" y="1221881"/>
            <a:ext cx="11058525" cy="561220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212685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60C5252-8E3A-E14A-ABFD-972C9213BC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572163"/>
                </a:solidFill>
              </a:rPr>
              <a:t>Achievements – Students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EBD443-9E9D-B540-84B3-45061948D3F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Andrew </a:t>
            </a:r>
            <a:r>
              <a:rPr lang="en-US" dirty="0" err="1"/>
              <a:t>Jupp</a:t>
            </a:r>
            <a:r>
              <a:rPr lang="en-US" dirty="0"/>
              <a:t>, the 2021 University of the Highlands and Islands Chancellor’s Nursing Award. </a:t>
            </a:r>
          </a:p>
          <a:p>
            <a:r>
              <a:rPr lang="en-GB" dirty="0"/>
              <a:t>Emilie Quine has been chosen as a candidate for the Council of Deans of Health's 2021 student leadership programme.</a:t>
            </a:r>
            <a:endParaRPr lang="en-US" dirty="0"/>
          </a:p>
          <a:p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C31903F-1C37-7943-8093-DE466BE9206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GB" dirty="0"/>
              <a:t>Argyll College UHI student John </a:t>
            </a:r>
            <a:r>
              <a:rPr lang="en-GB" dirty="0" err="1"/>
              <a:t>Frace</a:t>
            </a:r>
            <a:r>
              <a:rPr lang="en-GB" dirty="0"/>
              <a:t> was named as the university student who has made an Outstanding Contribution at this year’s Herald Higher Education Awards.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36995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60C5252-8E3A-E14A-ABFD-972C9213BC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572163"/>
                </a:solidFill>
              </a:rPr>
              <a:t>Achievements – Staff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EBD443-9E9D-B540-84B3-45061948D3F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GB" dirty="0"/>
              <a:t>Lois Gray, a lecturer and academic lead developer for engineering based at North Highland College UHI, has been named as a national teaching fellow</a:t>
            </a:r>
          </a:p>
          <a:p>
            <a:r>
              <a:rPr lang="en-GB" dirty="0"/>
              <a:t>University’s applied music team has won a collaborative award for teaching excellence.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C31903F-1C37-7943-8093-DE466BE9206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GB" dirty="0"/>
              <a:t>Appointed a new leader for its School of Health, Social Care and Life Sciences. Professor Brian Williams </a:t>
            </a:r>
          </a:p>
          <a:p>
            <a:r>
              <a:rPr lang="en-GB" dirty="0"/>
              <a:t>Dr Nicola Carey will be joining the university as of Head of the Department of Nursing and Midwifery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5989412"/>
      </p:ext>
    </p:extLst>
  </p:cSld>
  <p:clrMapOvr>
    <a:masterClrMapping/>
  </p:clrMapOvr>
</p:sld>
</file>

<file path=ppt/theme/theme1.xml><?xml version="1.0" encoding="utf-8"?>
<a:theme xmlns:a="http://schemas.openxmlformats.org/drawingml/2006/main" name="university">
  <a:themeElements>
    <a:clrScheme name="ThinkUHI-Master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hinkUHI-Master">
      <a:majorFont>
        <a:latin typeface="Myriad Pro"/>
        <a:ea typeface=""/>
        <a:cs typeface=""/>
      </a:majorFont>
      <a:minorFont>
        <a:latin typeface="Myriad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ThinkUHI-Mast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inkUHI-Maste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inkUHI-Maste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inkUHI-Maste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inkUHI-Maste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inkUHI-Maste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inkUHI-Maste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inkUHI-Maste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inkUHI-Maste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inkUHI-Maste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inkUHI-Maste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inkUHI-Maste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New Senior Structures Court 16 June 2021" id="{0027C14D-50B3-1543-8100-CA0F3494F3E9}" vid="{6B2D1ABD-16C6-F144-A2F5-5ADAD022B0A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ew Senior Structures Court 16 June 2021" id="{0027C14D-50B3-1543-8100-CA0F3494F3E9}" vid="{114CF6DA-2A3F-3346-8156-24A91EE934C0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n0164ad3d5b84a57907af32d91eb6282 xmlns="0e688173-6920-4db4-a106-52e1f932be5c">
      <Terms xmlns="http://schemas.microsoft.com/office/infopath/2007/PartnerControls"/>
    </n0164ad3d5b84a57907af32d91eb6282>
    <Academic_x0020_year xmlns="0e688173-6920-4db4-a106-52e1f932be5c">2019/20</Academic_x0020_year>
    <j928f9099e4145f8a1f3a9d8f7b9fe40 xmlns="0e688173-6920-4db4-a106-52e1f932be5c">
      <Terms xmlns="http://schemas.microsoft.com/office/infopath/2007/PartnerControls"/>
    </j928f9099e4145f8a1f3a9d8f7b9fe40>
    <Retention_x0020_schedule xmlns="0e688173-6920-4db4-a106-52e1f932be5c" xsi:nil="true"/>
    <TaxCatchAll xmlns="0e688173-6920-4db4-a106-52e1f932be5c"/>
  </documentManagement>
</p:properties>
</file>

<file path=customXml/item3.xml><?xml version="1.0" encoding="utf-8"?>
<?mso-contentType ?>
<SharedContentType xmlns="Microsoft.SharePoint.Taxonomy.ContentTypeSync" SourceId="b08f9bd9-3094-4ce7-b0b7-c3aa025461b8" ContentTypeId="0x010100AAD73BA2634B424AB47E3F5D439BEB59" PreviousValue="false"/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UHI Document" ma:contentTypeID="0x010100AAD73BA2634B424AB47E3F5D439BEB5900929CBF4BA6D4514C8E56E847806509C7" ma:contentTypeVersion="0" ma:contentTypeDescription="" ma:contentTypeScope="" ma:versionID="49fd4f7a67fcaf5658d2856f53c13751">
  <xsd:schema xmlns:xsd="http://www.w3.org/2001/XMLSchema" xmlns:xs="http://www.w3.org/2001/XMLSchema" xmlns:p="http://schemas.microsoft.com/office/2006/metadata/properties" xmlns:ns2="0e688173-6920-4db4-a106-52e1f932be5c" targetNamespace="http://schemas.microsoft.com/office/2006/metadata/properties" ma:root="true" ma:fieldsID="861d818dcb20c3e9b53c87d79b5eeddc" ns2:_="">
    <xsd:import namespace="0e688173-6920-4db4-a106-52e1f932be5c"/>
    <xsd:element name="properties">
      <xsd:complexType>
        <xsd:sequence>
          <xsd:element name="documentManagement">
            <xsd:complexType>
              <xsd:all>
                <xsd:element ref="ns2:j928f9099e4145f8a1f3a9d8f7b9fe40" minOccurs="0"/>
                <xsd:element ref="ns2:TaxCatchAll" minOccurs="0"/>
                <xsd:element ref="ns2:TaxCatchAllLabel" minOccurs="0"/>
                <xsd:element ref="ns2:Academic_x0020_year" minOccurs="0"/>
                <xsd:element ref="ns2:Retention_x0020_schedule" minOccurs="0"/>
                <xsd:element ref="ns2:n0164ad3d5b84a57907af32d91eb6282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e688173-6920-4db4-a106-52e1f932be5c" elementFormDefault="qualified">
    <xsd:import namespace="http://schemas.microsoft.com/office/2006/documentManagement/types"/>
    <xsd:import namespace="http://schemas.microsoft.com/office/infopath/2007/PartnerControls"/>
    <xsd:element name="j928f9099e4145f8a1f3a9d8f7b9fe40" ma:index="8" ma:taxonomy="true" ma:internalName="j928f9099e4145f8a1f3a9d8f7b9fe40" ma:taxonomyFieldName="UHI_x0020_classification" ma:displayName="UHI classification" ma:indexed="true" ma:readOnly="false" ma:default="" ma:fieldId="{3928f909-9e41-45f8-a1f3-a9d8f7b9fe40}" ma:sspId="b08f9bd9-3094-4ce7-b0b7-c3aa025461b8" ma:termSetId="61a1d7e9-b8a9-4e39-b9ad-4b81c8c47e62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CatchAll" ma:index="9" nillable="true" ma:displayName="Taxonomy Catch All Column" ma:hidden="true" ma:list="{cab32f27-eb59-4459-bdfa-edb1846a70b0}" ma:internalName="TaxCatchAll" ma:showField="CatchAllData" ma:web="fcab49a7-c3f2-4612-a1c7-a0d057b55d8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0" nillable="true" ma:displayName="Taxonomy Catch All Column1" ma:hidden="true" ma:list="{cab32f27-eb59-4459-bdfa-edb1846a70b0}" ma:internalName="TaxCatchAllLabel" ma:readOnly="true" ma:showField="CatchAllDataLabel" ma:web="fcab49a7-c3f2-4612-a1c7-a0d057b55d8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Academic_x0020_year" ma:index="12" nillable="true" ma:displayName="Academic year" ma:default="2019/20" ma:format="Dropdown" ma:internalName="Academic_x0020_year">
      <xsd:simpleType>
        <xsd:restriction base="dms:Choice">
          <xsd:enumeration value="1992/93"/>
          <xsd:enumeration value="1993/94"/>
          <xsd:enumeration value="1994/95"/>
          <xsd:enumeration value="1995/96"/>
          <xsd:enumeration value="1996/97"/>
          <xsd:enumeration value="1997/98"/>
          <xsd:enumeration value="1998/99"/>
          <xsd:enumeration value="1999/00"/>
          <xsd:enumeration value="2000/01"/>
          <xsd:enumeration value="2001/02"/>
          <xsd:enumeration value="2002/03"/>
          <xsd:enumeration value="2003/04"/>
          <xsd:enumeration value="2004/05"/>
          <xsd:enumeration value="2005/06"/>
          <xsd:enumeration value="2006/07"/>
          <xsd:enumeration value="2007/08"/>
          <xsd:enumeration value="2008/09"/>
          <xsd:enumeration value="2009/10"/>
          <xsd:enumeration value="2010/11"/>
          <xsd:enumeration value="2011/12"/>
          <xsd:enumeration value="2012/13"/>
          <xsd:enumeration value="2013/14"/>
          <xsd:enumeration value="2014/15"/>
          <xsd:enumeration value="2015/16"/>
          <xsd:enumeration value="2016/17"/>
          <xsd:enumeration value="2017/18"/>
          <xsd:enumeration value="2018/19"/>
          <xsd:enumeration value="2019/20"/>
          <xsd:enumeration value="2020/21"/>
          <xsd:enumeration value="2021/22"/>
          <xsd:enumeration value="2022/23"/>
          <xsd:enumeration value="2023/24"/>
          <xsd:enumeration value="2024/25"/>
          <xsd:enumeration value="2025/26"/>
          <xsd:enumeration value="2026/27"/>
          <xsd:enumeration value="2027/28"/>
          <xsd:enumeration value="2028/29"/>
          <xsd:enumeration value="2029/30"/>
        </xsd:restriction>
      </xsd:simpleType>
    </xsd:element>
    <xsd:element name="Retention_x0020_schedule" ma:index="13" nillable="true" ma:displayName="Retention schedule" ma:format="Dropdown" ma:internalName="Retention_x0020_schedule">
      <xsd:simpleType>
        <xsd:restriction base="dms:Choice">
          <xsd:enumeration value="1 Year"/>
          <xsd:enumeration value="2 Years"/>
          <xsd:enumeration value="3 Years"/>
          <xsd:enumeration value="4 Years"/>
          <xsd:enumeration value="5 Years"/>
          <xsd:enumeration value="6 Years"/>
          <xsd:enumeration value="7 Years"/>
          <xsd:enumeration value="8 Years"/>
          <xsd:enumeration value="9 Years"/>
          <xsd:enumeration value="10 Years"/>
          <xsd:enumeration value="15 Years"/>
          <xsd:enumeration value="20 Years"/>
          <xsd:enumeration value="30 Years"/>
          <xsd:enumeration value="40 Years"/>
          <xsd:enumeration value="50 Years"/>
          <xsd:enumeration value="Abandonment of plans + 1 year"/>
          <xsd:enumeration value="Agreement of contract"/>
          <xsd:enumeration value="As stipulated by SQA requirements"/>
          <xsd:enumeration value="Award of supply contract + 1 year"/>
          <xsd:enumeration value="Closure of account + 1 year"/>
          <xsd:enumeration value="Closure of account + 6 years"/>
          <xsd:enumeration value="Closure of case + 6 years"/>
          <xsd:enumeration value="Closure of investigation + 40 years"/>
          <xsd:enumeration value="Closure of negotiations + 6 years"/>
          <xsd:enumeration value="Closure of scheme + 5 years"/>
          <xsd:enumeration value="Commencement/Renewal of policy + 40 years"/>
          <xsd:enumeration value="Completion of admissions process + 6 months"/>
          <xsd:enumeration value="Completion of admissions process + 1 year"/>
          <xsd:enumeration value="Completion of actions + 5 years"/>
          <xsd:enumeration value="Completion of analysis of data"/>
          <xsd:enumeration value="Completion of analysis of feedback"/>
          <xsd:enumeration value="Completion of analysis of responses"/>
          <xsd:enumeration value="Completion of analysis of survey responses"/>
          <xsd:enumeration value="Completion of audit + 3 years"/>
          <xsd:enumeration value="Completion of audit + 5 years"/>
          <xsd:enumeration value="Completion of campaign + 3 years"/>
          <xsd:enumeration value="Completion of campaign + 5 years"/>
          <xsd:enumeration value="Completion of ceremony + 1 year"/>
          <xsd:enumeration value="Completion of disposal process + 6 years"/>
          <xsd:enumeration value="Completion of election + 1 year"/>
          <xsd:enumeration value="Completion of entitlement + 6 years"/>
          <xsd:enumeration value="Completion of event + 1 year"/>
          <xsd:enumeration value="Completion of event + 3 years"/>
          <xsd:enumeration value="Completion of event + 5 years"/>
          <xsd:enumeration value="Completion of induction + 1 year"/>
          <xsd:enumeration value="Completion of induction programme + 5 years"/>
          <xsd:enumeration value="Completion of process + 5 years"/>
          <xsd:enumeration value="Completion of programme + 1 year OR Termination of programme + 1 year"/>
          <xsd:enumeration value="Completion of programme + 5 years"/>
          <xsd:enumeration value="Completion of project"/>
          <xsd:enumeration value="Completion of project + 3 years"/>
          <xsd:enumeration value="Completion of project + 3 years (Check with Records Management Officer before taking action)"/>
          <xsd:enumeration value="Completion of project + 6 years"/>
          <xsd:enumeration value="Completion of project + 6 years (Check with Records Management Officer before taking action)"/>
          <xsd:enumeration value="Completion of project + 10 years"/>
          <xsd:enumeration value="Completion of project + 10 years (Check with Records Management Officer before taking action)"/>
          <xsd:enumeration value="Completion of project + 20 years"/>
          <xsd:enumeration value="Completion of project + 30 years"/>
          <xsd:enumeration value="Completion of project (i.e. termination of award) + 6 years"/>
          <xsd:enumeration value="Completion of purchase"/>
          <xsd:enumeration value="Completion of recruitment"/>
          <xsd:enumeration value="Completion of recruitment process"/>
          <xsd:enumeration value="Completion of recruitment process + 3 months"/>
          <xsd:enumeration value="Completion of request handling process + 3 years"/>
          <xsd:enumeration value="Completion of research + 5 years"/>
          <xsd:enumeration value="Completion of review + 5 years"/>
          <xsd:enumeration value="Completion of revised Records Retention Schedule + 1 year"/>
          <xsd:enumeration value="Completion of revision of Publication Scheme + 5 years"/>
          <xsd:enumeration value="Completion of student's programme + 6 years"/>
          <xsd:enumeration value="Completion of subsequent audit + 5 years"/>
          <xsd:enumeration value="Completion of subsequent inspection"/>
          <xsd:enumeration value="Completion of subsequent test on article OR Disposal of article + 2 years"/>
          <xsd:enumeration value="Completion of subsequent survey/audit"/>
          <xsd:enumeration value="Completion of survey + 3 years"/>
          <xsd:enumeration value="Completion of survey + 5 years"/>
          <xsd:enumeration value="Completion of survey/audit"/>
          <xsd:enumeration value="Completion of survey/consultation + 5 years"/>
          <xsd:enumeration value="Completion of the scheme + 1 year"/>
          <xsd:enumeration value="Completion of travel + 3 months"/>
          <xsd:enumeration value="Completion of two subsequent inspections"/>
          <xsd:enumeration value="Completion of two subsequent reviews"/>
          <xsd:enumeration value="Completion of use + 5 years"/>
          <xsd:enumeration value="Completion of visit + 1 year"/>
          <xsd:enumeration value="Completion of work to which plan relates"/>
          <xsd:enumeration value="Completion of work to which the assessment relates + 10 years"/>
          <xsd:enumeration value="Completion of works + 15 years"/>
          <xsd:enumeration value="Conferment of award + 1 year"/>
          <xsd:enumeration value="Confirmation of marks/grades + 6 months"/>
          <xsd:enumeration value="Confirmation of marks/grades by Board of Examiners + 6 months"/>
          <xsd:enumeration value="Creation + 1 month"/>
          <xsd:enumeration value="Creation + 1 year"/>
          <xsd:enumeration value="Creation + 2 years"/>
          <xsd:enumeration value="Current"/>
          <xsd:enumeration value="Current + 1 year"/>
          <xsd:enumeration value="Current + 5 years"/>
          <xsd:enumeration value="Current + 40 years"/>
          <xsd:enumeration value="Current academic year"/>
          <xsd:enumeration value="Current academic year + 1 years"/>
          <xsd:enumeration value="Current academic year + 2 years"/>
          <xsd:enumeration value="Current academic year + 3 years"/>
          <xsd:enumeration value="Current academic year + 4 years"/>
          <xsd:enumeration value="Current academic year + 5 years"/>
          <xsd:enumeration value="Current academic year + 5 years OR Life of course + 1 year"/>
          <xsd:enumeration value="Current academic year + 5 years OR Termination of scheme + 5 years"/>
          <xsd:enumeration value="Current academic year + 6 years"/>
          <xsd:enumeration value="Current academic year + 10 years"/>
          <xsd:enumeration value="Current financial/academic year + 5 years"/>
          <xsd:enumeration value="Current financial/academic year + 6 years"/>
          <xsd:enumeration value="Current financial year + 1 year"/>
          <xsd:enumeration value="Current financial year + 6 years"/>
          <xsd:enumeration value="Current financial year + 10 years"/>
          <xsd:enumeration value="Current financial year (of disposal) + 6 years"/>
          <xsd:enumeration value="Current financial year (of transaction) + 6 years"/>
          <xsd:enumeration value="Current tax year + 3 years"/>
          <xsd:enumeration value="Current tax year + 6 years"/>
          <xsd:enumeration value="Current year + 1 year"/>
          <xsd:enumeration value="Current year + 2 years"/>
          <xsd:enumeration value="Current year + 3 years"/>
          <xsd:enumeration value="Current year + 5 years"/>
          <xsd:enumeration value="Current year + 5 years OR Superseded + 1 year"/>
          <xsd:enumeration value="Current year + 5 years or Superseded + 5 years"/>
          <xsd:enumeration value="Current year + 10 years"/>
          <xsd:enumeration value="Current year + 20 years"/>
          <xsd:enumeration value="Current year + 50 years"/>
          <xsd:enumeration value="Date of access + 1 year"/>
          <xsd:enumeration value="Date of accident + 50 years OR Until the employee reaches (or would have reached, if deceased) 75 years, whichever is the later"/>
          <xsd:enumeration value="Date of assessment + 50 years OR Until the employee reaches (or would have reached, if deceased) 75 years, whichever is the later"/>
          <xsd:enumeration value="Date of briefing + 1 year"/>
          <xsd:enumeration value="Date of briefing + 5 years"/>
          <xsd:enumeration value="Date of certificate + 4 years"/>
          <xsd:enumeration value="Date of examination/test/repair + 2 years"/>
          <xsd:enumeration value="Date of examination/test/repair + 5 years"/>
          <xsd:enumeration value="Date of inspection + 5 years"/>
          <xsd:enumeration value="Date of interview + 1 year"/>
          <xsd:enumeration value="Date of interview + 5 years"/>
          <xsd:enumeration value="Date of last entry + 50 years OR Until the employee reaches (or would have reached, if deceased) 75 years, whichever is the later"/>
          <xsd:enumeration value="Date of last entry on record + 40 years"/>
          <xsd:enumeration value="Date of maintenance/testing + 2 years"/>
          <xsd:enumeration value="Date of meeting"/>
          <xsd:enumeration value="Date of monitoring + 2 years"/>
          <xsd:enumeration value="Date of monitoring + 5 years"/>
          <xsd:enumeration value="Date of monitoring + 40 years"/>
          <xsd:enumeration value="Date of notification + 3 years"/>
          <xsd:enumeration value="Date of notification + 5 years"/>
          <xsd:enumeration value="Date of record + 2 years"/>
          <xsd:enumeration value="Date of recording + 3 years"/>
          <xsd:enumeration value="Date of report + 2 years"/>
          <xsd:enumeration value="Date of report + 50 years"/>
          <xsd:enumeration value="Date of report + 50 years OR Until the employee reaches (or would have reached, if deceased) 75 years, whichever is the later"/>
          <xsd:enumeration value="Date of report of investigation + 2 years"/>
          <xsd:enumeration value="Date of subsequent report OR Date of report + 2 years, whichever is the later"/>
          <xsd:enumeration value="Decommissioning"/>
          <xsd:enumeration value="Decommissioning of system + 5 years"/>
          <xsd:enumeration value="Decommissioning/removal"/>
          <xsd:enumeration value="Decommissioning/removal of plant"/>
          <xsd:enumeration value="Decommissioning/removal + 6 years"/>
          <xsd:enumeration value="Decommissioning/Disposal + 15 years"/>
          <xsd:enumeration value="Decommissioning/removal + 40 years"/>
          <xsd:enumeration value="Demolition of property OR Disposal of interest in property"/>
          <xsd:enumeration value="Derecognition + 6 years"/>
          <xsd:enumeration value="Determination of application + 1 year"/>
          <xsd:enumeration value="Determination of application + 6 years"/>
          <xsd:enumeration value="Disposal of equipment + 1 year"/>
          <xsd:enumeration value="Disposal of item + 1 year"/>
          <xsd:enumeration value="Disposal of item + 6 years"/>
          <xsd:enumeration value="Disposal of item + 15 years"/>
          <xsd:enumeration value="Disposal of property"/>
          <xsd:enumeration value="Disposal of property + 12 years"/>
          <xsd:enumeration value="Disposal of property or expiry of consent"/>
          <xsd:enumeration value="Disposal of publications + 1 year"/>
          <xsd:enumeration value="Disposal of radioactive substance + 2 years OR Date of record + 2 years, whichever is the longer"/>
          <xsd:enumeration value="Disposal of records"/>
          <xsd:enumeration value="Disposal of records + 25 years"/>
          <xsd:enumeration value="Dissolution of committee + 50 years"/>
          <xsd:enumeration value="Divestment + 6 years"/>
          <xsd:enumeration value="Duration of job + 1 year"/>
          <xsd:enumeration value="Duration of relationship + 6 years"/>
          <xsd:enumeration value="Duration of work + 10 years"/>
          <xsd:enumeration value="Elimination of risk + 5 years OR Updating of risk assessment + 5 years"/>
          <xsd:enumeration value="End of 'registered student' relationship with institution + 6 years"/>
          <xsd:enumeration value="End of registration + 6 years"/>
          <xsd:enumeration value="Expiry of certification + 6 years OR Superseded + 6 years"/>
          <xsd:enumeration value="Expiry of invitation OR Rejection of application + 6 months OR Completion of approval"/>
          <xsd:enumeration value="Expiry of lease + 12 years"/>
          <xsd:enumeration value="Expiry of lease + 15 years"/>
          <xsd:enumeration value="Expiry of pass + 1 month"/>
          <xsd:enumeration value="Expiry of pass + 1 year"/>
          <xsd:enumeration value="Expiry of policy + 6 years"/>
          <xsd:enumeration value="Final payment on the programme to the UK + 3 years (see note)"/>
          <xsd:enumeration value="Issue + 1 year"/>
          <xsd:enumeration value="Issue of communication + 1 year"/>
          <xsd:enumeration value="Issue of list + 10 years"/>
          <xsd:enumeration value="Issue of new licence"/>
          <xsd:enumeration value="Issue of policy/procedures/strategy + 1 year"/>
          <xsd:enumeration value="Issue of policy/procedures/strategy + 2 years"/>
          <xsd:enumeration value="Issue of policy/procedures/strategy + 3 years"/>
          <xsd:enumeration value="Issue of policy/procedures/strategy + 4 years"/>
          <xsd:enumeration value="Issue of policy/procedures/strategy + 5 years"/>
          <xsd:enumeration value="Issue of publication + 1 year"/>
          <xsd:enumeration value="Issue of revised Code of Practice + 1 year"/>
          <xsd:enumeration value="Last action + 5 years"/>
          <xsd:enumeration value="Last action on application + 1 year"/>
          <xsd:enumeration value="Last action on campaign + 5 years"/>
          <xsd:enumeration value="Last action on case + 1 year"/>
          <xsd:enumeration value="Last action on case + 6 years"/>
          <xsd:enumeration value="Last action on complaint + 1 year"/>
          <xsd:enumeration value="Last action on complaint + 3 years"/>
          <xsd:enumeration value="Last action on consultation + 1 year"/>
          <xsd:enumeration value="Last action on consultation + 3 years"/>
          <xsd:enumeration value="Last action on consultation + 5 years"/>
          <xsd:enumeration value="Last action on development + 5 years"/>
          <xsd:enumeration value="Last action on donation + 6 years"/>
          <xsd:enumeration value="Last action on enquiry + 1 year"/>
          <xsd:enumeration value="Last action on enquiry + 3 years"/>
          <xsd:enumeration value="Last action on event + 5 years"/>
          <xsd:enumeration value="Last action on event + 10 years"/>
          <xsd:enumeration value="Last action on fault + 1 year"/>
          <xsd:enumeration value="Last action on feedback + 1 year"/>
          <xsd:enumeration value="Last action on feedback + 3 years"/>
          <xsd:enumeration value="Last action on incident + 1 year"/>
          <xsd:enumeration value="Last action on incident + 40 years"/>
          <xsd:enumeration value="Last action on inquiry + 10 years"/>
          <xsd:enumeration value="Last action on issue + 1 year"/>
          <xsd:enumeration value="Last action on issue + 20 years"/>
          <xsd:enumeration value="Last action on project + 5 years"/>
          <xsd:enumeration value="Last action on proposal + 1 year"/>
          <xsd:enumeration value="Last action on request + 3 months"/>
          <xsd:enumeration value="Last action on request + 1 year"/>
          <xsd:enumeration value="Last action on request + 5 years"/>
          <xsd:enumeration value="Last action on suggestion + 1 year"/>
          <xsd:enumeration value="Last action on survey + 3 years"/>
          <xsd:enumeration value="Last entry + 5 years"/>
          <xsd:enumeration value="Last entry + 40 years"/>
          <xsd:enumeration value="Life of archives"/>
          <xsd:enumeration value="Life of committee + 3 years"/>
          <xsd:enumeration value="Life of committee + 5 years"/>
          <xsd:enumeration value="Life of committee + 6 years"/>
          <xsd:enumeration value="Life of company + 10 years"/>
          <xsd:enumeration value="Life of course + 1 year"/>
          <xsd:enumeration value="Life of equipment + 6 years"/>
          <xsd:enumeration value="Life of instruction + 6 years"/>
          <xsd:enumeration value="Life of IPR + 6 years"/>
          <xsd:enumeration value="Life of item"/>
          <xsd:enumeration value="Life of item + 6 years"/>
          <xsd:enumeration value="Life of item + 40 years"/>
          <xsd:enumeration value="Life of partnership/arrangement + 6 years"/>
          <xsd:enumeration value="Life of patent + 50 years"/>
          <xsd:enumeration value="Life of patent/End of registration"/>
          <xsd:enumeration value="Life of programme"/>
          <xsd:enumeration value="Life of programme + 5 years"/>
          <xsd:enumeration value="Life of programme + 10 years"/>
          <xsd:enumeration value="Life of publication"/>
          <xsd:enumeration value="Life of records"/>
          <xsd:enumeration value="Life of records + 25 years"/>
          <xsd:enumeration value="Life of records arranged according to the scheme"/>
          <xsd:enumeration value="Life of records described using the model"/>
          <xsd:enumeration value="Life of resource + 2 years"/>
          <xsd:enumeration value="Life of institution"/>
          <xsd:enumeration value="Life of instruction + 6 years"/>
          <xsd:enumeration value="Life of items"/>
          <xsd:enumeration value="Life of records"/>
          <xsd:enumeration value="Life of records + 25 years"/>
          <xsd:enumeration value="Life of system + 5 years"/>
          <xsd:enumeration value="Life of UHI"/>
          <xsd:enumeration value="N/A"/>
          <xsd:enumeration value="Period for which permission is granted + 6 years"/>
          <xsd:enumeration value="Permanent"/>
          <xsd:enumeration value="Provision of reference + 1 year"/>
          <xsd:enumeration value="Publication/Delivery + 1 year"/>
          <xsd:enumeration value="Publication/Delivery + 1 year (Check with Records Management Officer before taking action)"/>
          <xsd:enumeration value="Publication/Delivery + 3 years"/>
          <xsd:enumeration value="Publication of strategic plan + 1 year"/>
          <xsd:enumeration value="Receipt of application + 1 year"/>
          <xsd:enumeration value="Receipt of notification that application was unsuccessful + 1 year"/>
          <xsd:enumeration value="Receipt of notification that proposal/tender was unsuccessful + 1 year"/>
          <xsd:enumeration value="Rejection + 1 year"/>
          <xsd:enumeration value="Removal of asbestos + 10 years OR Subsequent inspection + 10 years"/>
          <xsd:enumeration value="Removal of waste + 3 years"/>
          <xsd:enumeration value="Removal of waste consignment + 3 years"/>
          <xsd:enumeration value="Return of equipment + 3 months"/>
          <xsd:enumeration value="Return of issued equipment + 1 year"/>
          <xsd:enumeration value="Return of item + 10 years"/>
          <xsd:enumeration value="Return of items + 1 year"/>
          <xsd:enumeration value="Return of loaned item + 10 years"/>
          <xsd:enumeration value="Return of records + 1 year"/>
          <xsd:enumeration value="Review of assessment + 5 years"/>
          <xsd:enumeration value="Review of assessment + 10 years"/>
          <xsd:enumeration value="See HEALTH &amp; SAFETY MANAGEMENT - HAZARDOUS SUBSTANCE EXPOSURE CONTROL."/>
          <xsd:enumeration value="Settlement of case + 6 years"/>
          <xsd:enumeration value="Settlement of claim + 6 years"/>
          <xsd:enumeration value="Settlement of claim + 6 years OR Withdrawal of claim + 6 years"/>
          <xsd:enumeration value="Settlement of complaint + 6 years"/>
          <xsd:enumeration value="Submission of report + 3 years"/>
          <xsd:enumeration value="Superseded"/>
          <xsd:enumeration value="Superseded + 1 year"/>
          <xsd:enumeration value="Superseded + 2 years"/>
          <xsd:enumeration value="Superseded + 3 years"/>
          <xsd:enumeration value="Superseded + 4 years"/>
          <xsd:enumeration value="Superseded + 5 years"/>
          <xsd:enumeration value="Superseded + 6 Years"/>
          <xsd:enumeration value="Superseded + 10 Years"/>
          <xsd:enumeration value="Superseded + 40 Years"/>
          <xsd:enumeration value="Superseded + 50 Years"/>
          <xsd:enumeration value="Termination of accreditation + 1 year"/>
          <xsd:enumeration value="Termination of agreement + 10 years"/>
          <xsd:enumeration value="Termination of appointment"/>
          <xsd:enumeration value="Termination of appointment + 1 year"/>
          <xsd:enumeration value="Termination of appointment + 6 years"/>
          <xsd:enumeration value="Termination of approval"/>
          <xsd:enumeration value="Termination of connection + 1 year"/>
          <xsd:enumeration value="Termination of contract"/>
          <xsd:enumeration value="Termination of contract + 1 year"/>
          <xsd:enumeration value="Termination of contract + 3 years"/>
          <xsd:enumeration value="Termination of contract + 6 years"/>
          <xsd:enumeration value="Termination of contract + 10 years"/>
          <xsd:enumeration value="Termination of contract + 12 years"/>
          <xsd:enumeration value="Termination of contractual relationship + 6 years"/>
          <xsd:enumeration value="Termination of employment + 6 years"/>
          <xsd:enumeration value="Termination of employment + 6 years (as part of employee contract records) except information which is not relevant to the ongoing employment relationship"/>
          <xsd:enumeration value="Termination of employment + 40 years"/>
          <xsd:enumeration value="Termination of employment + 75 years"/>
          <xsd:enumeration value="Termination of grant + 6 years"/>
          <xsd:enumeration value="Termination of involvement + 1 year"/>
          <xsd:enumeration value="Termination of loan + 6 years"/>
          <xsd:enumeration value="Termination of licence + 6 years"/>
          <xsd:enumeration value="Termination of membership + 1 year"/>
          <xsd:enumeration value="Termination of membership + 6 years"/>
          <xsd:enumeration value="Termination of project + 5 years"/>
          <xsd:enumeration value="Termination of relationship + 5 years"/>
          <xsd:enumeration value="Termination of representation"/>
          <xsd:enumeration value="Termination of scheme + 5 years"/>
          <xsd:enumeration value="Termination of sponsorship + 6 years"/>
          <xsd:enumeration value="Termination of status as 'competent person'"/>
          <xsd:enumeration value="Termination of student relationship + 6 years"/>
          <xsd:enumeration value="Termination of supply contract awarded + 6 years"/>
          <xsd:enumeration value="Until all catalogues based on the scheme are superseded"/>
          <xsd:enumeration value="While current"/>
          <xsd:enumeration value="While current (or likely to be current)"/>
          <xsd:enumeration value="While current + 1 year"/>
          <xsd:enumeration value="While materials are current"/>
          <xsd:enumeration value="While prize is awarded"/>
          <xsd:enumeration value="Wind-up/Disposal of company + 6 years"/>
        </xsd:restriction>
      </xsd:simpleType>
    </xsd:element>
    <xsd:element name="n0164ad3d5b84a57907af32d91eb6282" ma:index="15" nillable="true" ma:taxonomy="true" ma:internalName="n0164ad3d5b84a57907af32d91eb6282" ma:taxonomyFieldName="Document_x0020_category" ma:displayName="Document category" ma:default="" ma:fieldId="{70164ad3-d5b8-4a57-907a-f32d91eb6282}" ma:sspId="b08f9bd9-3094-4ce7-b0b7-c3aa025461b8" ma:termSetId="dada7266-7d6e-475c-8748-82fe8ccbf049" ma:anchorId="00000000-0000-0000-0000-000000000000" ma:open="false" ma:isKeyword="false">
      <xsd:complexType>
        <xsd:sequence>
          <xsd:element ref="pc:Terms" minOccurs="0" maxOccurs="1"/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 ma:index="14" ma:displayName="Author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22073F1-E980-4D49-970E-DE8A1DFDECE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AB8731B-6ACE-4B61-8CFB-5C628BC72B24}">
  <ds:schemaRefs>
    <ds:schemaRef ds:uri="http://schemas.openxmlformats.org/package/2006/metadata/core-properties"/>
    <ds:schemaRef ds:uri="http://schemas.microsoft.com/office/infopath/2007/PartnerControls"/>
    <ds:schemaRef ds:uri="http://purl.org/dc/elements/1.1/"/>
    <ds:schemaRef ds:uri="http://purl.org/dc/terms/"/>
    <ds:schemaRef ds:uri="http://www.w3.org/XML/1998/namespace"/>
    <ds:schemaRef ds:uri="http://schemas.microsoft.com/office/2006/documentManagement/types"/>
    <ds:schemaRef ds:uri="http://purl.org/dc/dcmitype/"/>
    <ds:schemaRef ds:uri="0e688173-6920-4db4-a106-52e1f932be5c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42F1F4AC-E3BD-4064-80D6-5FEF0C6CE926}">
  <ds:schemaRefs>
    <ds:schemaRef ds:uri="Microsoft.SharePoint.Taxonomy.ContentTypeSync"/>
  </ds:schemaRefs>
</ds:datastoreItem>
</file>

<file path=customXml/itemProps4.xml><?xml version="1.0" encoding="utf-8"?>
<ds:datastoreItem xmlns:ds="http://schemas.openxmlformats.org/officeDocument/2006/customXml" ds:itemID="{70FD4560-2AA9-45FD-81BF-72FD80D0197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e688173-6920-4db4-a106-52e1f932be5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university</Template>
  <TotalTime>2166</TotalTime>
  <Words>347</Words>
  <Application>Microsoft Macintosh PowerPoint</Application>
  <PresentationFormat>Widescreen</PresentationFormat>
  <Paragraphs>39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Calibri</vt:lpstr>
      <vt:lpstr>Myriad Pro</vt:lpstr>
      <vt:lpstr>university</vt:lpstr>
      <vt:lpstr>Custom Design</vt:lpstr>
      <vt:lpstr>PowerPoint Presentation</vt:lpstr>
      <vt:lpstr>Today</vt:lpstr>
      <vt:lpstr>New Leadership </vt:lpstr>
      <vt:lpstr>New Strategic Plan</vt:lpstr>
      <vt:lpstr>“There is an opportunity to create a renewed relationship between university, government and community in the post-covid recovery”</vt:lpstr>
      <vt:lpstr>PowerPoint Presentation</vt:lpstr>
      <vt:lpstr>New Portfolios</vt:lpstr>
      <vt:lpstr>Achievements – Students </vt:lpstr>
      <vt:lpstr>Achievements – Staff </vt:lpstr>
      <vt:lpstr>Achievements – UHI </vt:lpstr>
      <vt:lpstr>Thank you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Foundation Conference and Public Meeting</dc:title>
  <dc:creator>Todd Walker</dc:creator>
  <cp:lastModifiedBy>Todd Walker</cp:lastModifiedBy>
  <cp:revision>3</cp:revision>
  <dcterms:created xsi:type="dcterms:W3CDTF">2021-10-23T08:40:45Z</dcterms:created>
  <dcterms:modified xsi:type="dcterms:W3CDTF">2021-10-24T20:47:13Z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0x010100AAD73BA2634B424AB47E3F5D439BEB5900929CBF4BA6D4514C8E56E847806509C7</vt:lpwstr>
  </property>
  <property fmtid="{D5CDD505-2E9C-101B-9397-08002B2CF9AE}" pid="3" name="Document category">
    <vt:lpwstr/>
  </property>
  <property fmtid="{D5CDD505-2E9C-101B-9397-08002B2CF9AE}" pid="4" name="UHI classification">
    <vt:lpwstr/>
  </property>
</Properties>
</file>